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3176" r:id="rId2"/>
    <p:sldId id="3302" r:id="rId3"/>
    <p:sldId id="3303" r:id="rId4"/>
    <p:sldId id="3177" r:id="rId5"/>
    <p:sldId id="3314" r:id="rId6"/>
    <p:sldId id="3193" r:id="rId7"/>
    <p:sldId id="3194" r:id="rId8"/>
    <p:sldId id="3195" r:id="rId9"/>
    <p:sldId id="3196" r:id="rId10"/>
    <p:sldId id="3275" r:id="rId11"/>
    <p:sldId id="3316" r:id="rId12"/>
    <p:sldId id="3259" r:id="rId13"/>
    <p:sldId id="3277" r:id="rId14"/>
    <p:sldId id="3232" r:id="rId15"/>
    <p:sldId id="3178" r:id="rId16"/>
    <p:sldId id="3304" r:id="rId17"/>
    <p:sldId id="3306" r:id="rId18"/>
    <p:sldId id="3307" r:id="rId19"/>
    <p:sldId id="3308" r:id="rId20"/>
    <p:sldId id="3310" r:id="rId21"/>
    <p:sldId id="3309" r:id="rId22"/>
    <p:sldId id="3235" r:id="rId23"/>
    <p:sldId id="3237" r:id="rId24"/>
    <p:sldId id="3236" r:id="rId25"/>
    <p:sldId id="3313" r:id="rId26"/>
    <p:sldId id="3312" r:id="rId27"/>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05" userDrawn="1">
          <p15:clr>
            <a:srgbClr val="A4A3A4"/>
          </p15:clr>
        </p15:guide>
        <p15:guide id="2" pos="38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4075" autoAdjust="0"/>
  </p:normalViewPr>
  <p:slideViewPr>
    <p:cSldViewPr snapToGrid="0" showGuides="1">
      <p:cViewPr varScale="1">
        <p:scale>
          <a:sx n="70" d="100"/>
          <a:sy n="70" d="100"/>
        </p:scale>
        <p:origin x="648" y="66"/>
      </p:cViewPr>
      <p:guideLst>
        <p:guide orient="horz" pos="705"/>
        <p:guide pos="3820"/>
      </p:guideLst>
    </p:cSldViewPr>
  </p:slideViewPr>
  <p:notesTextViewPr>
    <p:cViewPr>
      <p:scale>
        <a:sx n="1" d="1"/>
        <a:sy n="1" d="1"/>
      </p:scale>
      <p:origin x="0" y="0"/>
    </p:cViewPr>
  </p:notesTextViewPr>
  <p:sorterViewPr showFormatting="0">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t>03-03-2025</a:t>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371557428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t>1</a:t>
            </a:fld>
            <a:endParaRPr lang="en-IN" altLang="x-none" sz="1200" dirty="0">
              <a:latin typeface="Calibri" panose="020F0502020204030204" pitchFamily="34" charset="0"/>
            </a:endParaRPr>
          </a:p>
        </p:txBody>
      </p:sp>
    </p:spTree>
    <p:extLst>
      <p:ext uri="{BB962C8B-B14F-4D97-AF65-F5344CB8AC3E}">
        <p14:creationId xmlns:p14="http://schemas.microsoft.com/office/powerpoint/2010/main" val="644475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1169716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p:txBody>
          <a:bodyPr/>
          <a:lstStyle>
            <a:lvl1pPr algn="ctr">
              <a:defRPr sz="3200">
                <a:solidFill>
                  <a:srgbClr val="333333"/>
                </a:solidFill>
              </a:defRPr>
            </a:lvl1pPr>
          </a:lstStyle>
          <a:p>
            <a:r>
              <a:rPr lang="en-US"/>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t>‹#›</a:t>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t>3/3/2025</a:t>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t>‹#›</a:t>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5576257" y="-317"/>
            <a:ext cx="6685915"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8 and 9</a:t>
            </a: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10th </a:t>
            </a:r>
            <a:r>
              <a:rPr lang="en-US" altLang="en-US" sz="2400" b="1" dirty="0" smtClean="0">
                <a:solidFill>
                  <a:srgbClr val="FF0000"/>
                </a:solidFill>
                <a:latin typeface="Arial" panose="020B0604020202020204" pitchFamily="34" charset="0"/>
                <a:cs typeface="Arial" panose="020B0604020202020204" pitchFamily="34" charset="0"/>
              </a:rPr>
              <a:t>FEBRUARY  and 3rd March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71450" y="2835910"/>
            <a:ext cx="12791440" cy="1076325"/>
          </a:xfrm>
          <a:prstGeom prst="rect">
            <a:avLst/>
          </a:prstGeom>
          <a:noFill/>
        </p:spPr>
        <p:txBody>
          <a:bodyPr wrap="square" rtlCol="0">
            <a:spAutoFit/>
          </a:bodyPr>
          <a:lstStyle/>
          <a:p>
            <a:pPr algn="ctr" eaLnBrk="1" hangingPunct="1">
              <a:buSzPct val="85000"/>
              <a:buFont typeface="Wingdings" panose="05000000000000000000" charset="0"/>
            </a:pPr>
            <a:r>
              <a:rPr lang="en-US" altLang="en-US" sz="3200" dirty="0">
                <a:solidFill>
                  <a:srgbClr val="FF0000"/>
                </a:solidFill>
              </a:rPr>
              <a:t>RAN  TEST BEDs and DEMOs </a:t>
            </a:r>
          </a:p>
          <a:p>
            <a:pPr algn="ctr" eaLnBrk="1" hangingPunct="1">
              <a:buSzPct val="85000"/>
              <a:buFont typeface="Wingdings" panose="05000000000000000000" charset="0"/>
            </a:pPr>
            <a:r>
              <a:rPr lang="en-US" altLang="en-US" sz="3200" dirty="0">
                <a:solidFill>
                  <a:srgbClr val="FF0000"/>
                </a:solidFill>
              </a:rPr>
              <a:t>with </a:t>
            </a:r>
            <a:r>
              <a:rPr lang="en-US" altLang="en-US" sz="3200" dirty="0">
                <a:solidFill>
                  <a:srgbClr val="002060"/>
                </a:solidFill>
              </a:rPr>
              <a:t>USE CASE 1 </a:t>
            </a:r>
            <a:r>
              <a:rPr lang="en-US" altLang="en-US" sz="3200" dirty="0">
                <a:solidFill>
                  <a:srgbClr val="FF0000"/>
                </a:solidFill>
              </a:rPr>
              <a:t>and </a:t>
            </a:r>
            <a:r>
              <a:rPr lang="en-US" altLang="en-US" sz="3200" dirty="0">
                <a:solidFill>
                  <a:srgbClr val="002060"/>
                </a:solidFill>
              </a:rPr>
              <a:t>USE CASE 2</a:t>
            </a:r>
            <a:r>
              <a:rPr lang="en-US" altLang="en-US" sz="3200" dirty="0">
                <a:solidFill>
                  <a:srgbClr val="FF0000"/>
                </a:solidFill>
              </a:rPr>
              <a:t> </a:t>
            </a:r>
          </a:p>
        </p:txBody>
      </p:sp>
      <p:sp>
        <p:nvSpPr>
          <p:cNvPr id="6" name="Text Box 2"/>
          <p:cNvSpPr txBox="1"/>
          <p:nvPr/>
        </p:nvSpPr>
        <p:spPr>
          <a:xfrm>
            <a:off x="171450" y="1479550"/>
            <a:ext cx="9559290" cy="706755"/>
          </a:xfrm>
          <a:prstGeom prst="rect">
            <a:avLst/>
          </a:prstGeom>
          <a:noFill/>
        </p:spPr>
        <p:txBody>
          <a:bodyPr wrap="square" rtlCol="0" anchor="t">
            <a:spAutoFit/>
          </a:bodyPr>
          <a:lstStyle/>
          <a:p>
            <a:r>
              <a:rPr lang="en-US" altLang="en-US" sz="4000" dirty="0"/>
              <a:t>MODULE  </a:t>
            </a:r>
            <a:r>
              <a:rPr lang="en-US" altLang="en-US" sz="4000" dirty="0" smtClean="0"/>
              <a:t>4 </a:t>
            </a:r>
            <a:r>
              <a:rPr lang="en-US" altLang="en-US" sz="4000" dirty="0"/>
              <a:t>of the Syllabus:- </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445770" y="276225"/>
            <a:ext cx="11415395" cy="5450840"/>
          </a:xfrm>
          <a:prstGeom prst="rect">
            <a:avLst/>
          </a:prstGeom>
        </p:spPr>
      </p:pic>
      <p:sp>
        <p:nvSpPr>
          <p:cNvPr id="5" name="Text Box 4"/>
          <p:cNvSpPr txBox="1"/>
          <p:nvPr/>
        </p:nvSpPr>
        <p:spPr>
          <a:xfrm>
            <a:off x="330835" y="5727065"/>
            <a:ext cx="11529695" cy="3122295"/>
          </a:xfrm>
          <a:prstGeom prst="rect">
            <a:avLst/>
          </a:prstGeom>
          <a:noFill/>
        </p:spPr>
        <p:txBody>
          <a:bodyPr wrap="square" rtlCol="0" anchor="t">
            <a:noAutofit/>
          </a:bodyPr>
          <a:lstStyle/>
          <a:p>
            <a:r>
              <a:rPr lang="en-US" altLang="en-US"/>
              <a:t>The  architecture, as depicted in Figure 2, divides gNB functions into gNB-CU, gNB-DU, and gNB-RU, which connect with the 5G core (5GC) – specifically to AMF (Access and Mobility Function)</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541972"/>
            <a:ext cx="10363200" cy="1143000"/>
          </a:xfrm>
        </p:spPr>
        <p:txBody>
          <a:bodyPr/>
          <a:lstStyle/>
          <a:p>
            <a:pPr algn="ctr"/>
            <a:r>
              <a:rPr lang="en-US"/>
              <a:t> </a:t>
            </a:r>
          </a:p>
        </p:txBody>
      </p:sp>
      <p:sp>
        <p:nvSpPr>
          <p:cNvPr id="4" name="Text Box 3"/>
          <p:cNvSpPr txBox="1"/>
          <p:nvPr/>
        </p:nvSpPr>
        <p:spPr>
          <a:xfrm>
            <a:off x="548640" y="297815"/>
            <a:ext cx="11489690" cy="922020"/>
          </a:xfrm>
          <a:prstGeom prst="rect">
            <a:avLst/>
          </a:prstGeom>
          <a:noFill/>
        </p:spPr>
        <p:txBody>
          <a:bodyPr wrap="square" rtlCol="0" anchor="t">
            <a:spAutoFit/>
          </a:bodyPr>
          <a:lstStyle/>
          <a:p>
            <a:r>
              <a:rPr lang="en-US" altLang="en-US"/>
              <a:t>‘LARGE RACK Implementation’:  of 5G Split Open </a:t>
            </a:r>
          </a:p>
          <a:p>
            <a:r>
              <a:rPr lang="en-US" altLang="en-US"/>
              <a:t>v-RAN Architecture </a:t>
            </a:r>
          </a:p>
          <a:p>
            <a:r>
              <a:rPr lang="en-US"/>
              <a:t>[</a:t>
            </a:r>
            <a:r>
              <a:rPr lang="en-US" b="1">
                <a:solidFill>
                  <a:srgbClr val="FF0000"/>
                </a:solidFill>
              </a:rPr>
              <a:t>OPERATIONAL</a:t>
            </a:r>
            <a:r>
              <a:rPr lang="en-US"/>
              <a:t>  at IIIT, KALYANI] 		                                  </a:t>
            </a:r>
          </a:p>
        </p:txBody>
      </p:sp>
      <p:sp>
        <p:nvSpPr>
          <p:cNvPr id="5" name="Text Box 4"/>
          <p:cNvSpPr txBox="1"/>
          <p:nvPr/>
        </p:nvSpPr>
        <p:spPr>
          <a:xfrm>
            <a:off x="8130540" y="1219835"/>
            <a:ext cx="6096000" cy="645160"/>
          </a:xfrm>
          <a:prstGeom prst="rect">
            <a:avLst/>
          </a:prstGeom>
          <a:noFill/>
        </p:spPr>
        <p:txBody>
          <a:bodyPr wrap="square" rtlCol="0" anchor="t">
            <a:spAutoFit/>
          </a:bodyPr>
          <a:lstStyle/>
          <a:p>
            <a:endParaRPr lang="en-US"/>
          </a:p>
          <a:p>
            <a:endParaRPr lang="en-US"/>
          </a:p>
        </p:txBody>
      </p:sp>
      <p:pic>
        <p:nvPicPr>
          <p:cNvPr id="6" name="Picture 5"/>
          <p:cNvPicPr>
            <a:picLocks noChangeAspect="1"/>
          </p:cNvPicPr>
          <p:nvPr/>
        </p:nvPicPr>
        <p:blipFill>
          <a:blip r:embed="rId2"/>
          <a:stretch>
            <a:fillRect/>
          </a:stretch>
        </p:blipFill>
        <p:spPr>
          <a:xfrm>
            <a:off x="2305050" y="1481455"/>
            <a:ext cx="6448425" cy="53765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801687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solidFill>
                  <a:schemeClr val="bg1"/>
                </a:solidFill>
                <a:sym typeface="+mn-ea"/>
              </a:rPr>
              <a:t>‘LARGE RACK Implementation’:  of 5G Split Open v-RAN Architecture revisited </a:t>
            </a:r>
          </a:p>
          <a:p>
            <a:pPr algn="just">
              <a:buFont typeface="Wingdings" panose="05000000000000000000" charset="0"/>
            </a:pPr>
            <a:r>
              <a:rPr lang="en-US" sz="1700" b="1" u="sng" dirty="0">
                <a:solidFill>
                  <a:schemeClr val="bg1"/>
                </a:solidFill>
                <a:sym typeface="+mn-ea"/>
              </a:rPr>
              <a:t> </a:t>
            </a:r>
            <a:r>
              <a:rPr lang="en-US" altLang="en-US" sz="1700" b="1" u="sng" dirty="0" smtClean="0">
                <a:solidFill>
                  <a:schemeClr val="bg1"/>
                </a:solidFill>
                <a:sym typeface="+mn-ea"/>
              </a:rPr>
              <a:t>Use Case 1: An exemplary illustration of the inter-gNB-DU handover scenario for vehicular communications.</a:t>
            </a:r>
            <a:endParaRPr lang="en-US" sz="1700" b="1" u="sng" dirty="0">
              <a:solidFill>
                <a:schemeClr val="bg1"/>
              </a:solidFill>
              <a:sym typeface="+mn-ea"/>
            </a:endParaRPr>
          </a:p>
          <a:p>
            <a:pPr marL="285750" indent="-285750" algn="just">
              <a:buFont typeface="Wingdings" panose="05000000000000000000" charset="0"/>
              <a:buChar char="o"/>
            </a:pPr>
            <a:r>
              <a:rPr lang="en-US" sz="1700" b="1" u="sng" dirty="0">
                <a:gradFill>
                  <a:gsLst>
                    <a:gs pos="0">
                      <a:srgbClr val="E30000"/>
                    </a:gs>
                    <a:gs pos="100000">
                      <a:srgbClr val="760303"/>
                    </a:gs>
                  </a:gsLst>
                  <a:lin scaled="0"/>
                </a:gradFill>
                <a:sym typeface="+mn-ea"/>
              </a:rPr>
              <a:t>‘ONE BO</a:t>
            </a:r>
            <a:r>
              <a:rPr lang="en-US" sz="1700" b="1" u="sng" dirty="0">
                <a:solidFill>
                  <a:srgbClr val="FF0000"/>
                </a:solidFill>
                <a:sym typeface="+mn-ea"/>
              </a:rPr>
              <a:t>X </a:t>
            </a:r>
            <a:r>
              <a:rPr lang="en-US" sz="1700" b="1" u="sng" dirty="0" smtClean="0">
                <a:solidFill>
                  <a:srgbClr val="FF0000"/>
                </a:solidFill>
                <a:sym typeface="+mn-ea"/>
              </a:rPr>
              <a:t>NIB (</a:t>
            </a:r>
            <a:r>
              <a:rPr lang="en-US" sz="1700" u="sng" dirty="0" smtClean="0">
                <a:solidFill>
                  <a:srgbClr val="FF0000"/>
                </a:solidFill>
                <a:sym typeface="+mn-ea"/>
              </a:rPr>
              <a:t>Network-In-a-Box)</a:t>
            </a:r>
            <a:r>
              <a:rPr lang="en-US" sz="1700" b="1" u="sng" dirty="0">
                <a:solidFill>
                  <a:srgbClr val="FF0000"/>
                </a:solidFill>
                <a:sym typeface="+mn-ea"/>
              </a:rPr>
              <a:t> Implementation</a:t>
            </a:r>
            <a:r>
              <a:rPr lang="en-US" sz="1700" b="1" u="sng" dirty="0">
                <a:gradFill>
                  <a:gsLst>
                    <a:gs pos="0">
                      <a:srgbClr val="E30000"/>
                    </a:gs>
                    <a:gs pos="100000">
                      <a:srgbClr val="760303"/>
                    </a:gs>
                  </a:gsLst>
                  <a:lin scaled="0"/>
                </a:gradFill>
                <a:sym typeface="+mn-ea"/>
              </a:rPr>
              <a:t>’ : of 5G Split Open v-RAN Architecture with AI ADD on  </a:t>
            </a:r>
          </a:p>
          <a:p>
            <a:pPr marL="285750" indent="-285750" algn="l">
              <a:buFont typeface="Wingdings" panose="05000000000000000000" charset="0"/>
              <a:buChar char="v"/>
            </a:pPr>
            <a:r>
              <a:rPr lang="en-US" sz="1700" b="1" dirty="0">
                <a:solidFill>
                  <a:schemeClr val="tx1"/>
                </a:solidFill>
                <a:sym typeface="+mn-ea"/>
              </a:rPr>
              <a:t>WEBINAR 1</a:t>
            </a:r>
            <a:r>
              <a:rPr lang="en-US" altLang="en-US" sz="1700" b="1" dirty="0">
                <a:solidFill>
                  <a:schemeClr val="tx1"/>
                </a:solidFill>
                <a:sym typeface="+mn-ea"/>
              </a:rPr>
              <a:t>: Unlocking the True Potential of 5G with Network-in-a-box</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https://www.youtube.com/watch?v=5peyqzkgfXc&amp;t=4s]</a:t>
            </a:r>
          </a:p>
          <a:p>
            <a:pPr marL="285750" indent="-285750" algn="l">
              <a:buFont typeface="Wingdings" panose="05000000000000000000" charset="0"/>
              <a:buChar char="v"/>
            </a:pPr>
            <a:r>
              <a:rPr lang="en-US" sz="1700" b="1" dirty="0">
                <a:sym typeface="+mn-ea"/>
              </a:rPr>
              <a:t>WEBINAR 2: </a:t>
            </a:r>
            <a:r>
              <a:rPr lang="en-US" altLang="en-US" sz="1700" b="1" dirty="0">
                <a:gradFill>
                  <a:gsLst>
                    <a:gs pos="0">
                      <a:srgbClr val="E30000"/>
                    </a:gs>
                    <a:gs pos="100000">
                      <a:srgbClr val="760303"/>
                    </a:gs>
                  </a:gsLst>
                  <a:lin scaled="0"/>
                </a:gradFill>
                <a:sym typeface="+mn-ea"/>
              </a:rPr>
              <a:t>Exploring the Benefits of 5G Labs for Colleges and Universities | Amantya Technologies</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https://www.youtube.com/watch?v=zh9XJPZlGQw]</a:t>
            </a:r>
            <a:endParaRPr lang="en-US" altLang="en-US" sz="1700" b="1" u="sng" dirty="0">
              <a:gradFill>
                <a:gsLst>
                  <a:gs pos="0">
                    <a:srgbClr val="E30000"/>
                  </a:gs>
                  <a:gs pos="100000">
                    <a:srgbClr val="760303"/>
                  </a:gs>
                </a:gsLst>
                <a:lin scaled="0"/>
              </a:gradFill>
              <a:sym typeface="+mn-ea"/>
            </a:endParaRPr>
          </a:p>
          <a:p>
            <a:pPr marL="342900" indent="-342900">
              <a:buFont typeface="Wingdings" panose="05000000000000000000" charset="0"/>
              <a:buChar char="v"/>
            </a:pPr>
            <a:r>
              <a:rPr lang="en-US" sz="1700" b="1" u="sng" dirty="0" smtClean="0">
                <a:solidFill>
                  <a:schemeClr val="bg1"/>
                </a:solidFill>
                <a:sym typeface="+mn-ea"/>
              </a:rPr>
              <a:t>Review  on  ‘5G/6G  NIB’ (</a:t>
            </a:r>
            <a:r>
              <a:rPr lang="en-US" sz="1700" u="sng" dirty="0" smtClean="0">
                <a:solidFill>
                  <a:schemeClr val="bg1"/>
                </a:solidFill>
                <a:sym typeface="+mn-ea"/>
              </a:rPr>
              <a:t>Network-In-a-Box): Objective, Paper 1, Paper 2:</a:t>
            </a:r>
          </a:p>
          <a:p>
            <a:pPr marL="285750" indent="-285750">
              <a:buFont typeface="Wingdings" panose="05000000000000000000" charset="0"/>
              <a:buChar char="o"/>
            </a:pPr>
            <a:r>
              <a:rPr lang="en-US" sz="1700" b="1" u="sng" dirty="0" smtClean="0">
                <a:solidFill>
                  <a:schemeClr val="bg1"/>
                </a:solidFill>
                <a:sym typeface="+mn-ea"/>
              </a:rPr>
              <a:t>INTER-OPERABILITY  among LARGE RACK 5G and NIBs and their  INTEGRATION </a:t>
            </a:r>
          </a:p>
          <a:p>
            <a:pPr>
              <a:buFont typeface="Wingdings" panose="05000000000000000000" charset="0"/>
            </a:pPr>
            <a:r>
              <a:rPr lang="en-US" sz="1700" b="1" u="sng" dirty="0">
                <a:solidFill>
                  <a:schemeClr val="bg1"/>
                </a:solidFill>
                <a:sym typeface="+mn-ea"/>
              </a:rPr>
              <a:t>Use Case 2: IIIT KALYANI Debuts  Smart Island (Running Project ) with </a:t>
            </a:r>
            <a:r>
              <a:rPr lang="en-US" altLang="en-US" sz="1700" b="1" u="sng" dirty="0">
                <a:solidFill>
                  <a:schemeClr val="bg1"/>
                </a:solidFill>
                <a:sym typeface="+mn-ea"/>
              </a:rPr>
              <a:t> </a:t>
            </a:r>
            <a:r>
              <a:rPr lang="en-US" sz="1700" b="1" u="sng" dirty="0">
                <a:solidFill>
                  <a:schemeClr val="bg1"/>
                </a:solidFill>
                <a:sym typeface="+mn-ea"/>
              </a:rPr>
              <a:t>DELL Servers having </a:t>
            </a:r>
            <a:r>
              <a:rPr lang="en-US" altLang="en-US" sz="1700" b="1" u="sng" dirty="0">
                <a:solidFill>
                  <a:schemeClr val="bg1"/>
                </a:solidFill>
                <a:sym typeface="+mn-ea"/>
              </a:rPr>
              <a:t>Intel® Xeon Gold 3.0 GHz 5317 x 2 processor </a:t>
            </a:r>
            <a:endParaRPr lang="en-US" sz="1700" b="1" u="sng" dirty="0">
              <a:solidFill>
                <a:schemeClr val="bg1"/>
              </a:solidFill>
              <a:sym typeface="+mn-ea"/>
            </a:endParaRPr>
          </a:p>
          <a:p>
            <a:pPr marL="457200" indent="-457200" algn="just">
              <a:buFont typeface="Wingdings" panose="05000000000000000000" pitchFamily="2" charset="2"/>
              <a:buChar char="Ø"/>
            </a:pPr>
            <a:r>
              <a:rPr lang="en-US" sz="1700" b="1" dirty="0">
                <a:solidFill>
                  <a:schemeClr val="bg1"/>
                </a:solidFill>
                <a:sym typeface="+mn-ea"/>
              </a:rPr>
              <a:t>Project  ‘SMART_GANGASAGAR ’ sponsored by DRDO: IIIT, KALYANI 5G O-RAN / V-RAN Architecture DEPLOYMENTS over SEA/ISLAND Communication at or surrounding  </a:t>
            </a:r>
            <a:r>
              <a:rPr lang="en-US" sz="1700" b="1" dirty="0" err="1">
                <a:solidFill>
                  <a:schemeClr val="bg1"/>
                </a:solidFill>
                <a:sym typeface="+mn-ea"/>
              </a:rPr>
              <a:t>Gangasagar</a:t>
            </a:r>
            <a:r>
              <a:rPr lang="en-US" sz="1700" b="1" dirty="0">
                <a:solidFill>
                  <a:schemeClr val="bg1"/>
                </a:solidFill>
                <a:sym typeface="+mn-ea"/>
              </a:rPr>
              <a:t> with Five Cells</a:t>
            </a:r>
          </a:p>
          <a:p>
            <a:pPr marL="342900" indent="-342900" algn="just">
              <a:buFont typeface="Wingdings" panose="05000000000000000000" charset="0"/>
              <a:buChar char="§"/>
            </a:pPr>
            <a:r>
              <a:rPr lang="en-US" sz="1700" b="1" u="sng" dirty="0" smtClean="0">
                <a:solidFill>
                  <a:schemeClr val="bg1"/>
                </a:solidFill>
              </a:rPr>
              <a:t>5G NIB with One </a:t>
            </a:r>
            <a:r>
              <a:rPr lang="en-US" sz="1700" b="1" u="sng" dirty="0">
                <a:solidFill>
                  <a:schemeClr val="bg1"/>
                </a:solidFill>
              </a:rPr>
              <a:t>Cell Use Case during  Short Stretch of Journey over Sea Water Channel:  </a:t>
            </a:r>
          </a:p>
          <a:p>
            <a:pPr algn="just"/>
            <a:r>
              <a:rPr lang="en-US" sz="1700" dirty="0">
                <a:solidFill>
                  <a:schemeClr val="bg1"/>
                </a:solidFill>
              </a:rPr>
              <a:t>AI enabled 5G Vessels with 5G URLLC Slice operational at </a:t>
            </a:r>
            <a:r>
              <a:rPr lang="en-US" sz="1700" dirty="0" err="1">
                <a:solidFill>
                  <a:schemeClr val="bg1"/>
                </a:solidFill>
              </a:rPr>
              <a:t>Gangasagar</a:t>
            </a:r>
            <a:r>
              <a:rPr lang="en-US" sz="1700" dirty="0">
                <a:solidFill>
                  <a:schemeClr val="bg1"/>
                </a:solidFill>
              </a:rPr>
              <a:t> Island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Three </a:t>
            </a:r>
            <a:r>
              <a:rPr lang="en-US" sz="1700" b="1" u="sng" dirty="0">
                <a:solidFill>
                  <a:schemeClr val="bg1"/>
                </a:solidFill>
              </a:rPr>
              <a:t>CELLs Use cases </a:t>
            </a:r>
            <a:r>
              <a:rPr lang="en-US" sz="1700" b="1" u="sng" dirty="0">
                <a:solidFill>
                  <a:schemeClr val="bg1"/>
                </a:solidFill>
                <a:sym typeface="+mn-ea"/>
              </a:rPr>
              <a:t>during  Long Stretch of Journey over Sea Water Channel: </a:t>
            </a:r>
            <a:r>
              <a:rPr lang="en-US" sz="1700" b="1" u="sng" dirty="0">
                <a:solidFill>
                  <a:schemeClr val="bg1"/>
                </a:solidFill>
              </a:rPr>
              <a:t>:</a:t>
            </a:r>
          </a:p>
          <a:p>
            <a:pPr algn="just"/>
            <a:r>
              <a:rPr lang="en-US" sz="1700" dirty="0">
                <a:solidFill>
                  <a:schemeClr val="bg1"/>
                </a:solidFill>
              </a:rPr>
              <a:t>Ensuring Service Continuity in Integrated Terrestrial and Non-Terrestrial Network (TN-NTN) and Use Cases in Water Vehicles with Infotainment, </a:t>
            </a:r>
            <a:r>
              <a:rPr lang="en-US" sz="1700" dirty="0" err="1">
                <a:solidFill>
                  <a:schemeClr val="bg1"/>
                </a:solidFill>
              </a:rPr>
              <a:t>IoT</a:t>
            </a:r>
            <a:r>
              <a:rPr lang="en-US" sz="1700" dirty="0">
                <a:solidFill>
                  <a:schemeClr val="bg1"/>
                </a:solidFill>
              </a:rPr>
              <a:t> and </a:t>
            </a:r>
            <a:r>
              <a:rPr lang="en-US" sz="1700" dirty="0" err="1">
                <a:solidFill>
                  <a:schemeClr val="bg1"/>
                </a:solidFill>
              </a:rPr>
              <a:t>IoV</a:t>
            </a:r>
            <a:r>
              <a:rPr lang="en-US" sz="1700" dirty="0">
                <a:solidFill>
                  <a:schemeClr val="bg1"/>
                </a:solidFill>
              </a:rPr>
              <a:t> services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Five </a:t>
            </a:r>
            <a:r>
              <a:rPr lang="en-US" sz="1700" b="1" u="sng" dirty="0">
                <a:solidFill>
                  <a:schemeClr val="bg1"/>
                </a:solidFill>
              </a:rPr>
              <a:t>CELLs Use cases for above service extension </a:t>
            </a:r>
            <a:r>
              <a:rPr lang="en-US" sz="1700" b="1" u="sng" dirty="0">
                <a:solidFill>
                  <a:schemeClr val="bg1"/>
                </a:solidFill>
                <a:sym typeface="+mn-ea"/>
              </a:rPr>
              <a:t>at or nearby  areas surrounding </a:t>
            </a:r>
            <a:r>
              <a:rPr lang="en-US" sz="1700" b="1" u="sng" dirty="0" err="1">
                <a:solidFill>
                  <a:schemeClr val="bg1"/>
                </a:solidFill>
                <a:sym typeface="+mn-ea"/>
              </a:rPr>
              <a:t>Gangasagar</a:t>
            </a:r>
            <a:r>
              <a:rPr lang="en-US" sz="1700" b="1" u="sng" dirty="0">
                <a:solidFill>
                  <a:schemeClr val="bg1"/>
                </a:solidFill>
                <a:sym typeface="+mn-ea"/>
              </a:rPr>
              <a:t> Island</a:t>
            </a:r>
            <a:r>
              <a:rPr lang="en-US" sz="1700" b="1" u="sng" dirty="0">
                <a:solidFill>
                  <a:schemeClr val="bg1"/>
                </a:solidFill>
              </a:rPr>
              <a:t>:</a:t>
            </a:r>
          </a:p>
          <a:p>
            <a:pPr algn="just"/>
            <a:r>
              <a:rPr lang="en-US" sz="1700" dirty="0">
                <a:solidFill>
                  <a:schemeClr val="bg1"/>
                </a:solidFill>
              </a:rPr>
              <a:t>Design and Implementation of </a:t>
            </a:r>
            <a:r>
              <a:rPr lang="en-US" sz="1700" b="1" dirty="0">
                <a:solidFill>
                  <a:schemeClr val="bg1"/>
                </a:solidFill>
              </a:rPr>
              <a:t>5G-Advanced</a:t>
            </a:r>
            <a:r>
              <a:rPr lang="en-US" sz="1700" dirty="0">
                <a:solidFill>
                  <a:schemeClr val="bg1"/>
                </a:solidFill>
              </a:rPr>
              <a:t> </a:t>
            </a:r>
            <a:r>
              <a:rPr lang="en-US" sz="1700" b="1" dirty="0">
                <a:solidFill>
                  <a:schemeClr val="bg1"/>
                </a:solidFill>
              </a:rPr>
              <a:t>Infrastructure </a:t>
            </a:r>
            <a:r>
              <a:rPr lang="en-US" sz="1700" b="1" dirty="0" smtClean="0">
                <a:solidFill>
                  <a:schemeClr val="bg1"/>
                </a:solidFill>
              </a:rPr>
              <a:t>2.0 </a:t>
            </a:r>
            <a:r>
              <a:rPr lang="en-US" sz="1700" dirty="0" smtClean="0">
                <a:solidFill>
                  <a:schemeClr val="bg1"/>
                </a:solidFill>
              </a:rPr>
              <a:t>based </a:t>
            </a:r>
            <a:r>
              <a:rPr lang="en-US" sz="1700" dirty="0">
                <a:solidFill>
                  <a:schemeClr val="bg1"/>
                </a:solidFill>
              </a:rPr>
              <a:t>Private Network at  nearby  areas surrounding </a:t>
            </a:r>
            <a:r>
              <a:rPr lang="en-US" sz="1700" dirty="0" err="1">
                <a:solidFill>
                  <a:schemeClr val="bg1"/>
                </a:solidFill>
              </a:rPr>
              <a:t>Gangasagar</a:t>
            </a:r>
            <a:r>
              <a:rPr lang="en-US" sz="1700" dirty="0">
                <a:solidFill>
                  <a:schemeClr val="bg1"/>
                </a:solidFill>
              </a:rPr>
              <a:t> Island </a:t>
            </a:r>
            <a:endParaRPr lang="en-US" sz="1700" dirty="0" smtClean="0">
              <a:solidFill>
                <a:schemeClr val="bg1"/>
              </a:solidFill>
            </a:endParaRPr>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
        <p:nvSpPr>
          <p:cNvPr id="3" name="Text Box 2"/>
          <p:cNvSpPr txBox="1"/>
          <p:nvPr/>
        </p:nvSpPr>
        <p:spPr>
          <a:xfrm>
            <a:off x="1112520" y="3790950"/>
            <a:ext cx="9705340" cy="645160"/>
          </a:xfrm>
          <a:prstGeom prst="rect">
            <a:avLst/>
          </a:prstGeom>
          <a:noFill/>
        </p:spPr>
        <p:txBody>
          <a:bodyPr wrap="square" rtlCol="0">
            <a:spAutoFit/>
          </a:bodyPr>
          <a:lstStyle/>
          <a:p>
            <a:r>
              <a:rPr lang="en-US" sz="3600"/>
              <a:t>Watch the WEBINAR 1  and WEBINAR 2</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96850" y="6019800"/>
            <a:ext cx="11734800" cy="645160"/>
          </a:xfrm>
          <a:prstGeom prst="rect">
            <a:avLst/>
          </a:prstGeom>
          <a:noFill/>
        </p:spPr>
        <p:txBody>
          <a:bodyPr wrap="square" rtlCol="0" anchor="t">
            <a:spAutoFit/>
          </a:bodyPr>
          <a:lstStyle/>
          <a:p>
            <a:r>
              <a:rPr lang="en-US" altLang="en-US"/>
              <a:t>https://effnet.com/products/protocolstack-nw/?gad_source=2&amp;gclid=EAIaIQobChMI6ePZsri4iwMVUSODAx1iqQF6EAEYASAAEgLnAfD_BwE</a:t>
            </a:r>
            <a:endParaRPr lang="en-US"/>
          </a:p>
        </p:txBody>
      </p:sp>
      <p:pic>
        <p:nvPicPr>
          <p:cNvPr id="5" name="Picture 4"/>
          <p:cNvPicPr>
            <a:picLocks noChangeAspect="1"/>
          </p:cNvPicPr>
          <p:nvPr/>
        </p:nvPicPr>
        <p:blipFill>
          <a:blip r:embed="rId2"/>
          <a:stretch>
            <a:fillRect/>
          </a:stretch>
        </p:blipFill>
        <p:spPr>
          <a:xfrm>
            <a:off x="715645" y="521970"/>
            <a:ext cx="10897235" cy="53759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775525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solidFill>
                  <a:schemeClr val="bg1"/>
                </a:solidFill>
                <a:sym typeface="+mn-ea"/>
              </a:rPr>
              <a:t>‘LARGE RACK Implementation’:  of 5G Split Open v-RAN Architecture revisited </a:t>
            </a:r>
          </a:p>
          <a:p>
            <a:pPr algn="just">
              <a:buFont typeface="Wingdings" panose="05000000000000000000" charset="0"/>
            </a:pPr>
            <a:r>
              <a:rPr lang="en-US" sz="1700" b="1" u="sng" dirty="0">
                <a:solidFill>
                  <a:schemeClr val="bg1"/>
                </a:solidFill>
                <a:sym typeface="+mn-ea"/>
              </a:rPr>
              <a:t> </a:t>
            </a:r>
            <a:r>
              <a:rPr lang="en-US" altLang="en-US" sz="1700" b="1" u="sng" dirty="0" smtClean="0">
                <a:solidFill>
                  <a:schemeClr val="bg1"/>
                </a:solidFill>
                <a:sym typeface="+mn-ea"/>
              </a:rPr>
              <a:t>Use Case 1: An exemplary illustration of the inter-gNB-DU handover scenario for vehicular communications.</a:t>
            </a:r>
            <a:endParaRPr lang="en-US" sz="1700" b="1" u="sng" dirty="0">
              <a:solidFill>
                <a:schemeClr val="bg1"/>
              </a:solidFill>
              <a:sym typeface="+mn-ea"/>
            </a:endParaRPr>
          </a:p>
          <a:p>
            <a:pPr marL="285750" indent="-285750" algn="just">
              <a:buFont typeface="Wingdings" panose="05000000000000000000" charset="0"/>
              <a:buChar char="o"/>
            </a:pPr>
            <a:r>
              <a:rPr lang="en-US" sz="1700" b="1" u="sng" dirty="0">
                <a:gradFill>
                  <a:gsLst>
                    <a:gs pos="0">
                      <a:srgbClr val="E30000"/>
                    </a:gs>
                    <a:gs pos="100000">
                      <a:srgbClr val="760303"/>
                    </a:gs>
                  </a:gsLst>
                  <a:lin scaled="0"/>
                </a:gradFill>
                <a:sym typeface="+mn-ea"/>
              </a:rPr>
              <a:t>‘ONE BO</a:t>
            </a:r>
            <a:r>
              <a:rPr lang="en-US" sz="1700" b="1" u="sng" dirty="0">
                <a:solidFill>
                  <a:srgbClr val="FF0000"/>
                </a:solidFill>
                <a:sym typeface="+mn-ea"/>
              </a:rPr>
              <a:t>X </a:t>
            </a:r>
            <a:r>
              <a:rPr lang="en-US" sz="1700" b="1" u="sng" dirty="0" smtClean="0">
                <a:solidFill>
                  <a:srgbClr val="FF0000"/>
                </a:solidFill>
                <a:sym typeface="+mn-ea"/>
              </a:rPr>
              <a:t>NIB (</a:t>
            </a:r>
            <a:r>
              <a:rPr lang="en-US" sz="1700" u="sng" dirty="0" smtClean="0">
                <a:solidFill>
                  <a:srgbClr val="FF0000"/>
                </a:solidFill>
                <a:sym typeface="+mn-ea"/>
              </a:rPr>
              <a:t>Network-In-a-Box)</a:t>
            </a:r>
            <a:r>
              <a:rPr lang="en-US" sz="1700" b="1" u="sng" dirty="0">
                <a:solidFill>
                  <a:srgbClr val="FF0000"/>
                </a:solidFill>
                <a:sym typeface="+mn-ea"/>
              </a:rPr>
              <a:t> Implementation</a:t>
            </a:r>
            <a:r>
              <a:rPr lang="en-US" sz="1700" b="1" u="sng" dirty="0">
                <a:gradFill>
                  <a:gsLst>
                    <a:gs pos="0">
                      <a:srgbClr val="E30000"/>
                    </a:gs>
                    <a:gs pos="100000">
                      <a:srgbClr val="760303"/>
                    </a:gs>
                  </a:gsLst>
                  <a:lin scaled="0"/>
                </a:gradFill>
                <a:sym typeface="+mn-ea"/>
              </a:rPr>
              <a:t>’ : of 5G Split Open v-RAN Architecture with AI ADD on  </a:t>
            </a:r>
          </a:p>
          <a:p>
            <a:pPr marL="342900" indent="-342900">
              <a:buFont typeface="Wingdings" panose="05000000000000000000" charset="0"/>
              <a:buChar char="v"/>
            </a:pPr>
            <a:r>
              <a:rPr lang="en-US" sz="1700" b="1" u="sng" dirty="0" smtClean="0">
                <a:gradFill>
                  <a:gsLst>
                    <a:gs pos="0">
                      <a:srgbClr val="007BD3"/>
                    </a:gs>
                    <a:gs pos="100000">
                      <a:srgbClr val="034373"/>
                    </a:gs>
                  </a:gsLst>
                  <a:lin scaled="0"/>
                </a:gradFill>
                <a:sym typeface="+mn-ea"/>
              </a:rPr>
              <a:t>Review  </a:t>
            </a:r>
            <a:r>
              <a:rPr lang="en-US" sz="1700" b="1" u="sng" dirty="0" smtClean="0">
                <a:solidFill>
                  <a:srgbClr val="0070C0"/>
                </a:solidFill>
                <a:sym typeface="+mn-ea"/>
              </a:rPr>
              <a:t>on  ‘5G/6G  NIB’ (</a:t>
            </a:r>
            <a:r>
              <a:rPr lang="en-US" sz="1700" u="sng" dirty="0" smtClean="0">
                <a:solidFill>
                  <a:srgbClr val="0070C0"/>
                </a:solidFill>
                <a:sym typeface="+mn-ea"/>
              </a:rPr>
              <a:t>Network-In-a-Box)</a:t>
            </a:r>
            <a:endParaRPr lang="en-US" sz="1700" u="sng" dirty="0" smtClean="0">
              <a:solidFill>
                <a:srgbClr val="0070C0"/>
              </a:solidFill>
            </a:endParaRPr>
          </a:p>
          <a:p>
            <a:pPr marL="342900" indent="-342900">
              <a:buFont typeface="Wingdings" panose="05000000000000000000" pitchFamily="2" charset="2"/>
              <a:buChar char="Ø"/>
            </a:pPr>
            <a:r>
              <a:rPr lang="en-US" sz="1700" u="sng" dirty="0" smtClean="0">
                <a:solidFill>
                  <a:srgbClr val="0070C0"/>
                </a:solidFill>
                <a:sym typeface="+mn-ea"/>
              </a:rPr>
              <a:t>Objective </a:t>
            </a:r>
            <a:endParaRPr lang="en-US" sz="1700" u="sng" dirty="0" smtClean="0">
              <a:solidFill>
                <a:srgbClr val="0070C0"/>
              </a:solidFill>
            </a:endParaRPr>
          </a:p>
          <a:p>
            <a:pPr marL="457200" indent="-457200">
              <a:buFont typeface="Wingdings" panose="05000000000000000000" pitchFamily="2" charset="2"/>
              <a:buChar char="Ø"/>
            </a:pPr>
            <a:r>
              <a:rPr lang="en-US" sz="1700" u="sng" dirty="0" smtClean="0">
                <a:solidFill>
                  <a:srgbClr val="0070C0"/>
                </a:solidFill>
                <a:sym typeface="+mn-ea"/>
              </a:rPr>
              <a:t>Paper 1: </a:t>
            </a:r>
            <a:endParaRPr lang="en-US" sz="1700" u="sng" dirty="0" smtClean="0">
              <a:solidFill>
                <a:srgbClr val="0070C0"/>
              </a:solidFill>
            </a:endParaRPr>
          </a:p>
          <a:p>
            <a:pPr marL="285750" indent="-285750">
              <a:buFont typeface="Wingdings" panose="05000000000000000000" charset="0"/>
              <a:buChar char="o"/>
            </a:pPr>
            <a:r>
              <a:rPr lang="en-US" sz="1700" b="1" u="sng" dirty="0" smtClean="0">
                <a:solidFill>
                  <a:schemeClr val="bg1"/>
                </a:solidFill>
                <a:sym typeface="+mn-ea"/>
              </a:rPr>
              <a:t>INTER-OPERABILITY  among LARGE RAKE 5G and NIBs and their  INTEGRATION </a:t>
            </a:r>
          </a:p>
          <a:p>
            <a:pPr>
              <a:buFont typeface="Wingdings" panose="05000000000000000000" charset="0"/>
            </a:pPr>
            <a:r>
              <a:rPr lang="en-US" sz="1700" b="1" u="sng" dirty="0">
                <a:solidFill>
                  <a:schemeClr val="bg1"/>
                </a:solidFill>
                <a:sym typeface="+mn-ea"/>
              </a:rPr>
              <a:t>Use Case 2: IIIT KALYANI Debuts  Smart Island (Running Project ) with </a:t>
            </a:r>
            <a:r>
              <a:rPr lang="en-US" altLang="en-US" sz="1700" b="1" u="sng" dirty="0">
                <a:solidFill>
                  <a:schemeClr val="bg1"/>
                </a:solidFill>
                <a:sym typeface="+mn-ea"/>
              </a:rPr>
              <a:t> </a:t>
            </a:r>
            <a:r>
              <a:rPr lang="en-US" sz="1700" b="1" u="sng" dirty="0">
                <a:solidFill>
                  <a:schemeClr val="bg1"/>
                </a:solidFill>
                <a:sym typeface="+mn-ea"/>
              </a:rPr>
              <a:t>DELL Servers having </a:t>
            </a:r>
            <a:r>
              <a:rPr lang="en-US" altLang="en-US" sz="1700" b="1" u="sng" dirty="0">
                <a:solidFill>
                  <a:schemeClr val="bg1"/>
                </a:solidFill>
                <a:sym typeface="+mn-ea"/>
              </a:rPr>
              <a:t>Intel® Xeon Gold 3.0 GHz 5317 x 2 processor </a:t>
            </a:r>
            <a:endParaRPr lang="en-US" sz="1700" b="1" u="sng" dirty="0">
              <a:solidFill>
                <a:schemeClr val="bg1"/>
              </a:solidFill>
              <a:sym typeface="+mn-ea"/>
            </a:endParaRPr>
          </a:p>
          <a:p>
            <a:pPr marL="457200" indent="-457200" algn="just">
              <a:buFont typeface="Wingdings" panose="05000000000000000000" pitchFamily="2" charset="2"/>
              <a:buChar char="Ø"/>
            </a:pPr>
            <a:r>
              <a:rPr lang="en-US" sz="1700" b="1" dirty="0">
                <a:solidFill>
                  <a:schemeClr val="bg1"/>
                </a:solidFill>
                <a:sym typeface="+mn-ea"/>
              </a:rPr>
              <a:t>Project  ‘SMART_GANGASAGAR ’ sponsored by DRDO: IIIT, KALYANI 5G O-RAN / V-RAN Architecture DEPLOYMENTS over SEA/ISLAND Communication at or surrounding  </a:t>
            </a:r>
            <a:r>
              <a:rPr lang="en-US" sz="1700" b="1" dirty="0" err="1">
                <a:solidFill>
                  <a:schemeClr val="bg1"/>
                </a:solidFill>
                <a:sym typeface="+mn-ea"/>
              </a:rPr>
              <a:t>Gangasagar</a:t>
            </a:r>
            <a:r>
              <a:rPr lang="en-US" sz="1700" b="1" dirty="0">
                <a:solidFill>
                  <a:schemeClr val="bg1"/>
                </a:solidFill>
                <a:sym typeface="+mn-ea"/>
              </a:rPr>
              <a:t> with Five Cells</a:t>
            </a:r>
          </a:p>
          <a:p>
            <a:pPr marL="342900" indent="-342900" algn="just">
              <a:buFont typeface="Wingdings" panose="05000000000000000000" charset="0"/>
              <a:buChar char="§"/>
            </a:pPr>
            <a:r>
              <a:rPr lang="en-US" sz="1700" b="1" u="sng" dirty="0" smtClean="0">
                <a:solidFill>
                  <a:schemeClr val="bg1"/>
                </a:solidFill>
              </a:rPr>
              <a:t>5G NIB with One </a:t>
            </a:r>
            <a:r>
              <a:rPr lang="en-US" sz="1700" b="1" u="sng" dirty="0">
                <a:solidFill>
                  <a:schemeClr val="bg1"/>
                </a:solidFill>
              </a:rPr>
              <a:t>Cell Use Case during  Short Stretch of Journey over Sea Water Channel:  </a:t>
            </a:r>
          </a:p>
          <a:p>
            <a:pPr algn="just"/>
            <a:r>
              <a:rPr lang="en-US" sz="1700" dirty="0">
                <a:solidFill>
                  <a:schemeClr val="bg1"/>
                </a:solidFill>
              </a:rPr>
              <a:t>AI enabled 5G Vessels with 5G URLLC Slice operational at </a:t>
            </a:r>
            <a:r>
              <a:rPr lang="en-US" sz="1700" dirty="0" err="1">
                <a:solidFill>
                  <a:schemeClr val="bg1"/>
                </a:solidFill>
              </a:rPr>
              <a:t>Gangasagar</a:t>
            </a:r>
            <a:r>
              <a:rPr lang="en-US" sz="1700" dirty="0">
                <a:solidFill>
                  <a:schemeClr val="bg1"/>
                </a:solidFill>
              </a:rPr>
              <a:t> Island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Three </a:t>
            </a:r>
            <a:r>
              <a:rPr lang="en-US" sz="1700" b="1" u="sng" dirty="0">
                <a:solidFill>
                  <a:schemeClr val="bg1"/>
                </a:solidFill>
              </a:rPr>
              <a:t>CELLs Use cases </a:t>
            </a:r>
            <a:r>
              <a:rPr lang="en-US" sz="1700" b="1" u="sng" dirty="0">
                <a:solidFill>
                  <a:schemeClr val="bg1"/>
                </a:solidFill>
                <a:sym typeface="+mn-ea"/>
              </a:rPr>
              <a:t>during  Long Stretch of Journey over Sea Water Channel: </a:t>
            </a:r>
            <a:r>
              <a:rPr lang="en-US" sz="1700" b="1" u="sng" dirty="0">
                <a:solidFill>
                  <a:schemeClr val="bg1"/>
                </a:solidFill>
              </a:rPr>
              <a:t>:</a:t>
            </a:r>
          </a:p>
          <a:p>
            <a:pPr algn="just"/>
            <a:r>
              <a:rPr lang="en-US" sz="1700" dirty="0">
                <a:solidFill>
                  <a:schemeClr val="bg1"/>
                </a:solidFill>
              </a:rPr>
              <a:t>Ensuring Service Continuity in Integrated Terrestrial and Non-Terrestrial Network (TN-NTN) and Use Cases in Water Vehicles with Infotainment, </a:t>
            </a:r>
            <a:r>
              <a:rPr lang="en-US" sz="1700" dirty="0" err="1">
                <a:solidFill>
                  <a:schemeClr val="bg1"/>
                </a:solidFill>
              </a:rPr>
              <a:t>IoT</a:t>
            </a:r>
            <a:r>
              <a:rPr lang="en-US" sz="1700" dirty="0">
                <a:solidFill>
                  <a:schemeClr val="bg1"/>
                </a:solidFill>
              </a:rPr>
              <a:t> and </a:t>
            </a:r>
            <a:r>
              <a:rPr lang="en-US" sz="1700" dirty="0" err="1">
                <a:solidFill>
                  <a:schemeClr val="bg1"/>
                </a:solidFill>
              </a:rPr>
              <a:t>IoV</a:t>
            </a:r>
            <a:r>
              <a:rPr lang="en-US" sz="1700" dirty="0">
                <a:solidFill>
                  <a:schemeClr val="bg1"/>
                </a:solidFill>
              </a:rPr>
              <a:t> services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Five </a:t>
            </a:r>
            <a:r>
              <a:rPr lang="en-US" sz="1700" b="1" u="sng" dirty="0">
                <a:solidFill>
                  <a:schemeClr val="bg1"/>
                </a:solidFill>
              </a:rPr>
              <a:t>CELLs Use cases for above service extension </a:t>
            </a:r>
            <a:r>
              <a:rPr lang="en-US" sz="1700" b="1" u="sng" dirty="0">
                <a:solidFill>
                  <a:schemeClr val="bg1"/>
                </a:solidFill>
                <a:sym typeface="+mn-ea"/>
              </a:rPr>
              <a:t>at or nearby  areas surrounding </a:t>
            </a:r>
            <a:r>
              <a:rPr lang="en-US" sz="1700" b="1" u="sng" dirty="0" err="1">
                <a:solidFill>
                  <a:schemeClr val="bg1"/>
                </a:solidFill>
                <a:sym typeface="+mn-ea"/>
              </a:rPr>
              <a:t>Gangasagar</a:t>
            </a:r>
            <a:r>
              <a:rPr lang="en-US" sz="1700" b="1" u="sng" dirty="0">
                <a:solidFill>
                  <a:schemeClr val="bg1"/>
                </a:solidFill>
                <a:sym typeface="+mn-ea"/>
              </a:rPr>
              <a:t> Island</a:t>
            </a:r>
            <a:r>
              <a:rPr lang="en-US" sz="1700" b="1" u="sng" dirty="0">
                <a:solidFill>
                  <a:schemeClr val="bg1"/>
                </a:solidFill>
              </a:rPr>
              <a:t>:</a:t>
            </a:r>
          </a:p>
          <a:p>
            <a:pPr algn="just"/>
            <a:r>
              <a:rPr lang="en-US" sz="1700" dirty="0">
                <a:solidFill>
                  <a:schemeClr val="bg1"/>
                </a:solidFill>
              </a:rPr>
              <a:t>Design and Implementation of </a:t>
            </a:r>
            <a:r>
              <a:rPr lang="en-US" sz="1700" b="1" dirty="0">
                <a:solidFill>
                  <a:schemeClr val="bg1"/>
                </a:solidFill>
              </a:rPr>
              <a:t>5G-Advanced</a:t>
            </a:r>
            <a:r>
              <a:rPr lang="en-US" sz="1700" dirty="0">
                <a:solidFill>
                  <a:schemeClr val="bg1"/>
                </a:solidFill>
              </a:rPr>
              <a:t> </a:t>
            </a:r>
            <a:r>
              <a:rPr lang="en-US" sz="1700" b="1" dirty="0">
                <a:solidFill>
                  <a:schemeClr val="bg1"/>
                </a:solidFill>
              </a:rPr>
              <a:t>Infrastructure </a:t>
            </a:r>
            <a:r>
              <a:rPr lang="en-US" sz="1700" b="1" dirty="0" smtClean="0">
                <a:solidFill>
                  <a:schemeClr val="bg1"/>
                </a:solidFill>
              </a:rPr>
              <a:t>2.0 </a:t>
            </a:r>
            <a:r>
              <a:rPr lang="en-US" sz="1700" dirty="0" smtClean="0">
                <a:solidFill>
                  <a:schemeClr val="bg1"/>
                </a:solidFill>
              </a:rPr>
              <a:t>based </a:t>
            </a:r>
            <a:r>
              <a:rPr lang="en-US" sz="1700" dirty="0">
                <a:solidFill>
                  <a:schemeClr val="bg1"/>
                </a:solidFill>
              </a:rPr>
              <a:t>Private Network at  nearby  areas surrounding </a:t>
            </a:r>
            <a:r>
              <a:rPr lang="en-US" sz="1700" dirty="0" err="1">
                <a:solidFill>
                  <a:schemeClr val="bg1"/>
                </a:solidFill>
              </a:rPr>
              <a:t>Gangasagar</a:t>
            </a:r>
            <a:r>
              <a:rPr lang="en-US" sz="1700" dirty="0">
                <a:solidFill>
                  <a:schemeClr val="bg1"/>
                </a:solidFill>
              </a:rPr>
              <a:t> Island </a:t>
            </a:r>
            <a:endParaRPr lang="en-US" sz="1700" dirty="0" smtClean="0">
              <a:solidFill>
                <a:schemeClr val="bg1"/>
              </a:solidFill>
            </a:endParaRPr>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4149" y="914400"/>
            <a:ext cx="11313994" cy="5691116"/>
          </a:xfrm>
        </p:spPr>
      </p:pic>
      <p:sp>
        <p:nvSpPr>
          <p:cNvPr id="5" name="TextBox 4"/>
          <p:cNvSpPr txBox="1"/>
          <p:nvPr/>
        </p:nvSpPr>
        <p:spPr>
          <a:xfrm>
            <a:off x="409433" y="259307"/>
            <a:ext cx="10010775" cy="953135"/>
          </a:xfrm>
          <a:prstGeom prst="rect">
            <a:avLst/>
          </a:prstGeom>
          <a:noFill/>
        </p:spPr>
        <p:txBody>
          <a:bodyPr wrap="none" rtlCol="0">
            <a:spAutoFit/>
          </a:bodyPr>
          <a:lstStyle/>
          <a:p>
            <a:r>
              <a:rPr lang="en-US" sz="2800" dirty="0" smtClean="0">
                <a:solidFill>
                  <a:srgbClr val="FF0000"/>
                </a:solidFill>
              </a:rPr>
              <a:t>Objective for the development of NIB at IIIT , Kalyani  :</a:t>
            </a:r>
          </a:p>
          <a:p>
            <a:r>
              <a:rPr lang="en-US" sz="2800" dirty="0" smtClean="0">
                <a:solidFill>
                  <a:srgbClr val="FF0000"/>
                </a:solidFill>
              </a:rPr>
              <a:t> 5G/6G  NIB Network-in-a-Box  development at IIIT, KALYANI  </a:t>
            </a:r>
            <a:endParaRPr lang="en-IN" sz="2800" dirty="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801687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gradFill>
                  <a:gsLst>
                    <a:gs pos="0">
                      <a:srgbClr val="7B32B2"/>
                    </a:gs>
                    <a:gs pos="100000">
                      <a:srgbClr val="401A5D"/>
                    </a:gs>
                  </a:gsLst>
                  <a:lin scaled="0"/>
                </a:gradFill>
                <a:sym typeface="+mn-ea"/>
              </a:rPr>
              <a:t>‘</a:t>
            </a:r>
            <a:r>
              <a:rPr lang="en-US" sz="1700" b="1" u="sng" dirty="0">
                <a:solidFill>
                  <a:schemeClr val="bg1"/>
                </a:solidFill>
                <a:sym typeface="+mn-ea"/>
              </a:rPr>
              <a:t>LARGE RACK Implementation’:  of 5G Split Open v-RAN Architecture revisited </a:t>
            </a:r>
          </a:p>
          <a:p>
            <a:pPr algn="just">
              <a:buFont typeface="Wingdings" panose="05000000000000000000" charset="0"/>
            </a:pPr>
            <a:r>
              <a:rPr lang="en-US" sz="1700" b="1" u="sng" dirty="0">
                <a:solidFill>
                  <a:schemeClr val="bg1"/>
                </a:solidFill>
                <a:sym typeface="+mn-ea"/>
              </a:rPr>
              <a:t> </a:t>
            </a:r>
            <a:r>
              <a:rPr lang="en-US" altLang="en-US" sz="1700" b="1" u="sng" dirty="0" smtClean="0">
                <a:solidFill>
                  <a:schemeClr val="bg1"/>
                </a:solidFill>
                <a:sym typeface="+mn-ea"/>
              </a:rPr>
              <a:t>Use Case 1: An exemplary illustration of the inter-gNB-DU handover scenario for vehicular communications.</a:t>
            </a:r>
            <a:endParaRPr lang="en-US" sz="1700" b="1" u="sng" dirty="0">
              <a:solidFill>
                <a:schemeClr val="bg1"/>
              </a:solidFill>
              <a:sym typeface="+mn-ea"/>
            </a:endParaRPr>
          </a:p>
          <a:p>
            <a:pPr marL="285750" indent="-285750" algn="just">
              <a:buFont typeface="Wingdings" panose="05000000000000000000" charset="0"/>
              <a:buChar char="o"/>
            </a:pPr>
            <a:r>
              <a:rPr lang="en-US" sz="1700" b="1" u="sng" dirty="0">
                <a:solidFill>
                  <a:schemeClr val="bg1"/>
                </a:solidFill>
                <a:sym typeface="+mn-ea"/>
              </a:rPr>
              <a:t>‘ONE BOX </a:t>
            </a:r>
            <a:r>
              <a:rPr lang="en-US" sz="1700" b="1" u="sng" dirty="0" smtClean="0">
                <a:solidFill>
                  <a:schemeClr val="bg1"/>
                </a:solidFill>
                <a:sym typeface="+mn-ea"/>
              </a:rPr>
              <a:t>NIB (</a:t>
            </a:r>
            <a:r>
              <a:rPr lang="en-US" sz="1700" u="sng" dirty="0" smtClean="0">
                <a:solidFill>
                  <a:schemeClr val="bg1"/>
                </a:solidFill>
                <a:sym typeface="+mn-ea"/>
              </a:rPr>
              <a:t>Network-In-a-Box)</a:t>
            </a:r>
            <a:r>
              <a:rPr lang="en-US" sz="1700" b="1" u="sng" dirty="0">
                <a:solidFill>
                  <a:schemeClr val="bg1"/>
                </a:solidFill>
                <a:sym typeface="+mn-ea"/>
              </a:rPr>
              <a:t> Implementation’ : of 5G Split Open v-RAN Architecture with AI ADD on  </a:t>
            </a:r>
          </a:p>
          <a:p>
            <a:pPr marL="285750" indent="-285750" algn="l">
              <a:buFont typeface="Wingdings" panose="05000000000000000000" charset="0"/>
              <a:buChar char="v"/>
            </a:pPr>
            <a:r>
              <a:rPr lang="en-US" sz="1700" b="1" dirty="0">
                <a:solidFill>
                  <a:schemeClr val="bg1"/>
                </a:solidFill>
                <a:sym typeface="+mn-ea"/>
              </a:rPr>
              <a:t>WEBINAR 1</a:t>
            </a:r>
            <a:r>
              <a:rPr lang="en-US" altLang="en-US" sz="1700" b="1" dirty="0">
                <a:solidFill>
                  <a:schemeClr val="bg1"/>
                </a:solidFill>
                <a:sym typeface="+mn-ea"/>
              </a:rPr>
              <a:t>: Unlocking the True Potential of 5G with Network-in-a-box</a:t>
            </a:r>
            <a:r>
              <a:rPr lang="en-US" sz="1700" b="1" dirty="0">
                <a:solidFill>
                  <a:schemeClr val="bg1"/>
                </a:solidFill>
                <a:sym typeface="+mn-ea"/>
              </a:rPr>
              <a:t>  [ </a:t>
            </a:r>
            <a:r>
              <a:rPr lang="en-US" altLang="en-US" sz="1700" b="1" dirty="0">
                <a:solidFill>
                  <a:schemeClr val="bg1"/>
                </a:solidFill>
                <a:sym typeface="+mn-ea"/>
              </a:rPr>
              <a:t>https://www.youtube.com/watch?v=5peyqzkgfXc&amp;t=4s]</a:t>
            </a:r>
          </a:p>
          <a:p>
            <a:pPr marL="285750" indent="-285750" algn="l">
              <a:buFont typeface="Wingdings" panose="05000000000000000000" charset="0"/>
              <a:buChar char="v"/>
            </a:pPr>
            <a:r>
              <a:rPr lang="en-US" sz="1700" b="1" dirty="0">
                <a:solidFill>
                  <a:schemeClr val="bg1"/>
                </a:solidFill>
                <a:sym typeface="+mn-ea"/>
              </a:rPr>
              <a:t>WEBINAR 2: </a:t>
            </a:r>
            <a:r>
              <a:rPr lang="en-US" altLang="en-US" sz="1700" b="1" dirty="0">
                <a:solidFill>
                  <a:schemeClr val="bg1"/>
                </a:solidFill>
                <a:sym typeface="+mn-ea"/>
              </a:rPr>
              <a:t>Exploring the Benefits of 5G Labs for Colleges and Universities | Amantya Technologies</a:t>
            </a:r>
            <a:r>
              <a:rPr lang="en-US" sz="1700" b="1" dirty="0">
                <a:solidFill>
                  <a:schemeClr val="bg1"/>
                </a:solidFill>
                <a:sym typeface="+mn-ea"/>
              </a:rPr>
              <a:t> [ </a:t>
            </a:r>
            <a:r>
              <a:rPr lang="en-US" altLang="en-US" sz="1700" b="1" dirty="0">
                <a:solidFill>
                  <a:schemeClr val="bg1"/>
                </a:solidFill>
                <a:sym typeface="+mn-ea"/>
              </a:rPr>
              <a:t>https://www.youtube.com/watch?v=zh9XJPZlGQw]</a:t>
            </a:r>
            <a:endParaRPr lang="en-US" altLang="en-US" sz="1700" b="1" u="sng" dirty="0">
              <a:solidFill>
                <a:schemeClr val="bg1"/>
              </a:solidFill>
              <a:sym typeface="+mn-ea"/>
            </a:endParaRPr>
          </a:p>
          <a:p>
            <a:pPr marL="342900" indent="-342900">
              <a:buFont typeface="Wingdings" panose="05000000000000000000" charset="0"/>
              <a:buChar char="v"/>
            </a:pPr>
            <a:r>
              <a:rPr lang="en-US" sz="1700" b="1" u="sng" dirty="0" smtClean="0">
                <a:gradFill>
                  <a:gsLst>
                    <a:gs pos="0">
                      <a:srgbClr val="007BD3"/>
                    </a:gs>
                    <a:gs pos="100000">
                      <a:srgbClr val="034373"/>
                    </a:gs>
                  </a:gsLst>
                  <a:lin scaled="0"/>
                </a:gradFill>
                <a:sym typeface="+mn-ea"/>
              </a:rPr>
              <a:t>Review  </a:t>
            </a:r>
            <a:r>
              <a:rPr lang="en-US" sz="1700" b="1" u="sng" dirty="0" smtClean="0">
                <a:solidFill>
                  <a:srgbClr val="0070C0"/>
                </a:solidFill>
                <a:sym typeface="+mn-ea"/>
              </a:rPr>
              <a:t>on  ‘5G/6G  NIB’ (</a:t>
            </a:r>
            <a:r>
              <a:rPr lang="en-US" sz="1700" u="sng" dirty="0" smtClean="0">
                <a:solidFill>
                  <a:srgbClr val="0070C0"/>
                </a:solidFill>
                <a:sym typeface="+mn-ea"/>
              </a:rPr>
              <a:t>Network-In-a-Box): Paper 1</a:t>
            </a:r>
          </a:p>
          <a:p>
            <a:pPr marL="285750" indent="-285750">
              <a:buFont typeface="Wingdings" panose="05000000000000000000" charset="0"/>
              <a:buChar char="o"/>
            </a:pPr>
            <a:r>
              <a:rPr lang="en-US" sz="1700" b="1" u="sng" dirty="0" smtClean="0">
                <a:solidFill>
                  <a:schemeClr val="bg1"/>
                </a:solidFill>
                <a:sym typeface="+mn-ea"/>
              </a:rPr>
              <a:t>INTER-OPERABILITY  among LARGE RACK 5G and NIBs and their  INTEGRATION </a:t>
            </a:r>
          </a:p>
          <a:p>
            <a:pPr>
              <a:buFont typeface="Wingdings" panose="05000000000000000000" charset="0"/>
            </a:pPr>
            <a:r>
              <a:rPr lang="en-US" sz="1700" b="1" u="sng" dirty="0">
                <a:solidFill>
                  <a:schemeClr val="bg1"/>
                </a:solidFill>
                <a:sym typeface="+mn-ea"/>
              </a:rPr>
              <a:t>Use Case 2: IIIT KALYANI Debuts  Smart Island (Running Project ) with </a:t>
            </a:r>
            <a:r>
              <a:rPr lang="en-US" altLang="en-US" sz="1700" b="1" u="sng" dirty="0">
                <a:solidFill>
                  <a:schemeClr val="bg1"/>
                </a:solidFill>
                <a:sym typeface="+mn-ea"/>
              </a:rPr>
              <a:t> </a:t>
            </a:r>
            <a:r>
              <a:rPr lang="en-US" sz="1700" b="1" u="sng" dirty="0">
                <a:solidFill>
                  <a:schemeClr val="bg1"/>
                </a:solidFill>
                <a:sym typeface="+mn-ea"/>
              </a:rPr>
              <a:t>DELL Servers having </a:t>
            </a:r>
            <a:r>
              <a:rPr lang="en-US" altLang="en-US" sz="1700" b="1" u="sng" dirty="0">
                <a:solidFill>
                  <a:schemeClr val="bg1"/>
                </a:solidFill>
                <a:sym typeface="+mn-ea"/>
              </a:rPr>
              <a:t>Intel® Xeon Gold 3.0 GHz 5317 x 2 processor </a:t>
            </a:r>
            <a:endParaRPr lang="en-US" sz="1700" b="1" u="sng" dirty="0">
              <a:solidFill>
                <a:schemeClr val="bg1"/>
              </a:solidFill>
              <a:sym typeface="+mn-ea"/>
            </a:endParaRPr>
          </a:p>
          <a:p>
            <a:pPr marL="457200" indent="-457200" algn="just">
              <a:buFont typeface="Wingdings" panose="05000000000000000000" pitchFamily="2" charset="2"/>
              <a:buChar char="Ø"/>
            </a:pPr>
            <a:r>
              <a:rPr lang="en-US" sz="1700" b="1" dirty="0">
                <a:solidFill>
                  <a:schemeClr val="bg1"/>
                </a:solidFill>
                <a:sym typeface="+mn-ea"/>
              </a:rPr>
              <a:t>Project  ‘SMART_GANGASAGAR ’ sponsored by DRDO: IIIT, KALYANI 5G O-RAN / V-RAN Architecture DEPLOYMENTS over SEA/ISLAND Communication at or surrounding  </a:t>
            </a:r>
            <a:r>
              <a:rPr lang="en-US" sz="1700" b="1" dirty="0" err="1">
                <a:solidFill>
                  <a:schemeClr val="bg1"/>
                </a:solidFill>
                <a:sym typeface="+mn-ea"/>
              </a:rPr>
              <a:t>Gangasagar</a:t>
            </a:r>
            <a:r>
              <a:rPr lang="en-US" sz="1700" b="1" dirty="0">
                <a:solidFill>
                  <a:schemeClr val="bg1"/>
                </a:solidFill>
                <a:sym typeface="+mn-ea"/>
              </a:rPr>
              <a:t> with Five Cells</a:t>
            </a:r>
          </a:p>
          <a:p>
            <a:pPr marL="342900" indent="-342900" algn="just">
              <a:buFont typeface="Wingdings" panose="05000000000000000000" charset="0"/>
              <a:buChar char="§"/>
            </a:pPr>
            <a:r>
              <a:rPr lang="en-US" sz="1700" b="1" u="sng" dirty="0" smtClean="0">
                <a:solidFill>
                  <a:schemeClr val="bg1"/>
                </a:solidFill>
              </a:rPr>
              <a:t>5G NIB with One </a:t>
            </a:r>
            <a:r>
              <a:rPr lang="en-US" sz="1700" b="1" u="sng" dirty="0">
                <a:solidFill>
                  <a:schemeClr val="bg1"/>
                </a:solidFill>
              </a:rPr>
              <a:t>Cell Use Case during  Short Stretch of Journey over Sea Water Channel:  </a:t>
            </a:r>
          </a:p>
          <a:p>
            <a:pPr algn="just"/>
            <a:r>
              <a:rPr lang="en-US" sz="1700" dirty="0">
                <a:solidFill>
                  <a:schemeClr val="bg1"/>
                </a:solidFill>
              </a:rPr>
              <a:t>AI enabled 5G Vessels with 5G URLLC Slice operational at </a:t>
            </a:r>
            <a:r>
              <a:rPr lang="en-US" sz="1700" dirty="0" err="1">
                <a:solidFill>
                  <a:schemeClr val="bg1"/>
                </a:solidFill>
              </a:rPr>
              <a:t>Gangasagar</a:t>
            </a:r>
            <a:r>
              <a:rPr lang="en-US" sz="1700" dirty="0">
                <a:solidFill>
                  <a:schemeClr val="bg1"/>
                </a:solidFill>
              </a:rPr>
              <a:t> Island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Three </a:t>
            </a:r>
            <a:r>
              <a:rPr lang="en-US" sz="1700" b="1" u="sng" dirty="0">
                <a:solidFill>
                  <a:schemeClr val="bg1"/>
                </a:solidFill>
              </a:rPr>
              <a:t>CELLs Use cases </a:t>
            </a:r>
            <a:r>
              <a:rPr lang="en-US" sz="1700" b="1" u="sng" dirty="0">
                <a:solidFill>
                  <a:schemeClr val="bg1"/>
                </a:solidFill>
                <a:sym typeface="+mn-ea"/>
              </a:rPr>
              <a:t>during  Long Stretch of Journey over Sea Water Channel: </a:t>
            </a:r>
            <a:r>
              <a:rPr lang="en-US" sz="1700" b="1" u="sng" dirty="0">
                <a:solidFill>
                  <a:schemeClr val="bg1"/>
                </a:solidFill>
              </a:rPr>
              <a:t>:</a:t>
            </a:r>
          </a:p>
          <a:p>
            <a:pPr algn="just"/>
            <a:r>
              <a:rPr lang="en-US" sz="1700" dirty="0">
                <a:solidFill>
                  <a:schemeClr val="bg1"/>
                </a:solidFill>
              </a:rPr>
              <a:t>Ensuring Service Continuity in Integrated Terrestrial and Non-Terrestrial Network (TN-NTN) and Use Cases in Water Vehicles with Infotainment, </a:t>
            </a:r>
            <a:r>
              <a:rPr lang="en-US" sz="1700" dirty="0" err="1">
                <a:solidFill>
                  <a:schemeClr val="bg1"/>
                </a:solidFill>
              </a:rPr>
              <a:t>IoT</a:t>
            </a:r>
            <a:r>
              <a:rPr lang="en-US" sz="1700" dirty="0">
                <a:solidFill>
                  <a:schemeClr val="bg1"/>
                </a:solidFill>
              </a:rPr>
              <a:t> and </a:t>
            </a:r>
            <a:r>
              <a:rPr lang="en-US" sz="1700" dirty="0" err="1">
                <a:solidFill>
                  <a:schemeClr val="bg1"/>
                </a:solidFill>
              </a:rPr>
              <a:t>IoV</a:t>
            </a:r>
            <a:r>
              <a:rPr lang="en-US" sz="1700" dirty="0">
                <a:solidFill>
                  <a:schemeClr val="bg1"/>
                </a:solidFill>
              </a:rPr>
              <a:t> services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Five </a:t>
            </a:r>
            <a:r>
              <a:rPr lang="en-US" sz="1700" b="1" u="sng" dirty="0">
                <a:solidFill>
                  <a:schemeClr val="bg1"/>
                </a:solidFill>
              </a:rPr>
              <a:t>CELLs Use cases for above service extension </a:t>
            </a:r>
            <a:r>
              <a:rPr lang="en-US" sz="1700" b="1" u="sng" dirty="0">
                <a:solidFill>
                  <a:schemeClr val="bg1"/>
                </a:solidFill>
                <a:sym typeface="+mn-ea"/>
              </a:rPr>
              <a:t>at or nearby  areas surrounding </a:t>
            </a:r>
            <a:r>
              <a:rPr lang="en-US" sz="1700" b="1" u="sng" dirty="0" err="1">
                <a:solidFill>
                  <a:schemeClr val="bg1"/>
                </a:solidFill>
                <a:sym typeface="+mn-ea"/>
              </a:rPr>
              <a:t>Gangasagar</a:t>
            </a:r>
            <a:r>
              <a:rPr lang="en-US" sz="1700" b="1" u="sng" dirty="0">
                <a:solidFill>
                  <a:schemeClr val="bg1"/>
                </a:solidFill>
                <a:sym typeface="+mn-ea"/>
              </a:rPr>
              <a:t> Island</a:t>
            </a:r>
            <a:r>
              <a:rPr lang="en-US" sz="1700" b="1" u="sng" dirty="0">
                <a:solidFill>
                  <a:schemeClr val="bg1"/>
                </a:solidFill>
              </a:rPr>
              <a:t>:</a:t>
            </a:r>
          </a:p>
          <a:p>
            <a:pPr algn="just"/>
            <a:r>
              <a:rPr lang="en-US" sz="1700" dirty="0">
                <a:solidFill>
                  <a:schemeClr val="bg1"/>
                </a:solidFill>
              </a:rPr>
              <a:t>Design and Implementation of </a:t>
            </a:r>
            <a:r>
              <a:rPr lang="en-US" sz="1700" b="1" dirty="0">
                <a:solidFill>
                  <a:schemeClr val="bg1"/>
                </a:solidFill>
              </a:rPr>
              <a:t>5G-Advanced</a:t>
            </a:r>
            <a:r>
              <a:rPr lang="en-US" sz="1700" dirty="0">
                <a:solidFill>
                  <a:schemeClr val="bg1"/>
                </a:solidFill>
              </a:rPr>
              <a:t> </a:t>
            </a:r>
            <a:r>
              <a:rPr lang="en-US" sz="1700" b="1" dirty="0">
                <a:solidFill>
                  <a:schemeClr val="bg1"/>
                </a:solidFill>
              </a:rPr>
              <a:t>Infrastructure </a:t>
            </a:r>
            <a:r>
              <a:rPr lang="en-US" sz="1700" b="1" dirty="0" smtClean="0">
                <a:solidFill>
                  <a:schemeClr val="bg1"/>
                </a:solidFill>
              </a:rPr>
              <a:t>2.0 </a:t>
            </a:r>
            <a:r>
              <a:rPr lang="en-US" sz="1700" dirty="0" smtClean="0">
                <a:solidFill>
                  <a:schemeClr val="bg1"/>
                </a:solidFill>
              </a:rPr>
              <a:t>based </a:t>
            </a:r>
            <a:r>
              <a:rPr lang="en-US" sz="1700" dirty="0">
                <a:solidFill>
                  <a:schemeClr val="bg1"/>
                </a:solidFill>
              </a:rPr>
              <a:t>Private Network at  nearby  areas surrounding </a:t>
            </a:r>
            <a:r>
              <a:rPr lang="en-US" sz="1700" dirty="0" err="1">
                <a:solidFill>
                  <a:schemeClr val="bg1"/>
                </a:solidFill>
              </a:rPr>
              <a:t>Gangasagar</a:t>
            </a:r>
            <a:r>
              <a:rPr lang="en-US" sz="1700" dirty="0">
                <a:solidFill>
                  <a:schemeClr val="bg1"/>
                </a:solidFill>
              </a:rPr>
              <a:t> Island </a:t>
            </a:r>
            <a:endParaRPr lang="en-US" sz="1700" dirty="0" smtClean="0">
              <a:solidFill>
                <a:schemeClr val="bg1"/>
              </a:solidFill>
            </a:endParaRPr>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Box 3"/>
          <p:cNvSpPr txBox="1"/>
          <p:nvPr/>
        </p:nvSpPr>
        <p:spPr>
          <a:xfrm>
            <a:off x="323850" y="702310"/>
            <a:ext cx="11338560" cy="4247317"/>
          </a:xfrm>
          <a:prstGeom prst="rect">
            <a:avLst/>
          </a:prstGeom>
          <a:noFill/>
        </p:spPr>
        <p:txBody>
          <a:bodyPr wrap="square" rtlCol="0" anchor="t">
            <a:spAutoFit/>
          </a:bodyPr>
          <a:lstStyle/>
          <a:p>
            <a:pPr algn="just"/>
            <a:r>
              <a:rPr lang="en-US" altLang="en-US" dirty="0"/>
              <a:t>D. Zhu, M. Bilal and X. Xu, "Edge Task Migration With 6G-Enabled Network in Box for </a:t>
            </a:r>
            <a:r>
              <a:rPr lang="en-US" altLang="en-US" dirty="0" err="1"/>
              <a:t>Cybertwin</a:t>
            </a:r>
            <a:r>
              <a:rPr lang="en-US" altLang="en-US" dirty="0"/>
              <a:t>-Based Internet of Vehicles," in IEEE Transactions on Industrial Informatics, vol. 18, no. 7, pp. 4893-4901, July 2022, </a:t>
            </a:r>
            <a:r>
              <a:rPr lang="en-US" altLang="en-US" dirty="0" err="1"/>
              <a:t>doi</a:t>
            </a:r>
            <a:r>
              <a:rPr lang="en-US" altLang="en-US" dirty="0"/>
              <a:t>: 10.1109/TII.2021.3113879.</a:t>
            </a:r>
          </a:p>
          <a:p>
            <a:pPr algn="just"/>
            <a:r>
              <a:rPr lang="en-US" altLang="en-US" dirty="0"/>
              <a:t>Abstract: In the Internet of Vehicles (</a:t>
            </a:r>
            <a:r>
              <a:rPr lang="en-US" altLang="en-US" dirty="0" err="1"/>
              <a:t>IoV</a:t>
            </a:r>
            <a:r>
              <a:rPr lang="en-US" altLang="en-US" dirty="0"/>
              <a:t>), various latency-critical and data-intensive applications have recently emerged to support </a:t>
            </a:r>
            <a:r>
              <a:rPr lang="en-US" altLang="en-US" dirty="0">
                <a:solidFill>
                  <a:srgbClr val="FF0000"/>
                </a:solidFill>
              </a:rPr>
              <a:t>smart traffic solutions</a:t>
            </a:r>
            <a:r>
              <a:rPr lang="en-US" altLang="en-US" dirty="0"/>
              <a:t>. The sixth generation mobile networks </a:t>
            </a:r>
            <a:r>
              <a:rPr lang="en-US" altLang="en-US" dirty="0">
                <a:solidFill>
                  <a:srgbClr val="FF0000"/>
                </a:solidFill>
              </a:rPr>
              <a:t>(6G) greatly reduce the communication delay for the latency-critical tasks</a:t>
            </a:r>
            <a:r>
              <a:rPr lang="en-US" altLang="en-US" dirty="0"/>
              <a:t>. However, </a:t>
            </a:r>
            <a:r>
              <a:rPr lang="en-US" altLang="en-US" dirty="0">
                <a:solidFill>
                  <a:srgbClr val="FF0000"/>
                </a:solidFill>
              </a:rPr>
              <a:t>the computing resources </a:t>
            </a:r>
            <a:r>
              <a:rPr lang="en-US" altLang="en-US" dirty="0"/>
              <a:t>and execution efficiency for data-intensive tasks </a:t>
            </a:r>
            <a:r>
              <a:rPr lang="en-US" altLang="en-US" dirty="0">
                <a:solidFill>
                  <a:srgbClr val="FF0000"/>
                </a:solidFill>
              </a:rPr>
              <a:t>are still inadequate</a:t>
            </a:r>
            <a:r>
              <a:rPr lang="en-US" altLang="en-US" dirty="0"/>
              <a:t>. The </a:t>
            </a:r>
            <a:r>
              <a:rPr lang="en-US" altLang="en-US" dirty="0">
                <a:solidFill>
                  <a:srgbClr val="FF0000"/>
                </a:solidFill>
              </a:rPr>
              <a:t>stationary edge computing (EC) servers, on the other hand, lack the flexibility to give service to moving vehicles</a:t>
            </a:r>
            <a:r>
              <a:rPr lang="en-US" altLang="en-US" dirty="0"/>
              <a:t>. Therefore, </a:t>
            </a:r>
            <a:r>
              <a:rPr lang="en-US" altLang="en-US" dirty="0" err="1"/>
              <a:t>Cybertwin</a:t>
            </a:r>
            <a:r>
              <a:rPr lang="en-US" altLang="en-US" dirty="0"/>
              <a:t> is introduced in the </a:t>
            </a:r>
            <a:r>
              <a:rPr lang="en-US" altLang="en-US" dirty="0" err="1"/>
              <a:t>IoV</a:t>
            </a:r>
            <a:r>
              <a:rPr lang="en-US" altLang="en-US" dirty="0"/>
              <a:t> paradigm to provide a unified access point for EC. In addition, the 6G-enabled network in box (</a:t>
            </a:r>
            <a:r>
              <a:rPr lang="en-US" altLang="en-US" dirty="0">
                <a:solidFill>
                  <a:srgbClr val="FF0000"/>
                </a:solidFill>
              </a:rPr>
              <a:t>NIB</a:t>
            </a:r>
            <a:r>
              <a:rPr lang="en-US" altLang="en-US" dirty="0"/>
              <a:t>) is deployed in vehicles to provide flexible computing power. However, in this article, the optimization of NIB task migration is still a challenge; thus, NIB task migration method (NTM) for </a:t>
            </a:r>
            <a:r>
              <a:rPr lang="en-US" altLang="en-US" dirty="0" err="1"/>
              <a:t>IoV</a:t>
            </a:r>
            <a:r>
              <a:rPr lang="en-US" altLang="en-US" dirty="0"/>
              <a:t> is proposed. </a:t>
            </a:r>
            <a:r>
              <a:rPr lang="en-US" altLang="en-US" dirty="0" smtClean="0"/>
              <a:t>Finally</a:t>
            </a:r>
            <a:r>
              <a:rPr lang="en-US" altLang="en-US" dirty="0"/>
              <a:t>, NTM is evaluated by a real-world dataset of the service requests.</a:t>
            </a:r>
          </a:p>
          <a:p>
            <a:endParaRPr lang="en-US" altLang="en-US" dirty="0"/>
          </a:p>
          <a:p>
            <a:endParaRPr lang="en-US" altLang="en-US" dirty="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73039" y="177127"/>
            <a:ext cx="11459570" cy="6247864"/>
          </a:xfrm>
          <a:prstGeom prst="rect">
            <a:avLst/>
          </a:prstGeom>
        </p:spPr>
        <p:txBody>
          <a:bodyPr wrap="square">
            <a:spAutoFit/>
          </a:bodyPr>
          <a:lstStyle/>
          <a:p>
            <a:pPr algn="just"/>
            <a:r>
              <a:rPr lang="en-US" sz="1900" dirty="0" smtClean="0"/>
              <a:t>IN </a:t>
            </a:r>
            <a:r>
              <a:rPr lang="en-US" sz="1900" dirty="0"/>
              <a:t>RECENT years, the development of Internet of </a:t>
            </a:r>
            <a:r>
              <a:rPr lang="en-US" sz="1900" dirty="0" smtClean="0"/>
              <a:t>Things (</a:t>
            </a:r>
            <a:r>
              <a:rPr lang="en-US" sz="1900" dirty="0" err="1" smtClean="0"/>
              <a:t>IoT</a:t>
            </a:r>
            <a:r>
              <a:rPr lang="en-US" sz="1900" dirty="0"/>
              <a:t>) has driven the evolution of conventional vehicle </a:t>
            </a:r>
            <a:r>
              <a:rPr lang="en-US" sz="1900" dirty="0" smtClean="0"/>
              <a:t>ad-hoc networks </a:t>
            </a:r>
            <a:r>
              <a:rPr lang="en-US" sz="1900" dirty="0"/>
              <a:t>(VANETs) into the Internet of Vehicles (</a:t>
            </a:r>
            <a:r>
              <a:rPr lang="en-US" sz="1900" dirty="0" err="1"/>
              <a:t>IoV</a:t>
            </a:r>
            <a:r>
              <a:rPr lang="en-US" sz="1900" dirty="0" smtClean="0"/>
              <a:t>). </a:t>
            </a:r>
            <a:r>
              <a:rPr lang="en-US" sz="1900" dirty="0" smtClean="0"/>
              <a:t>The </a:t>
            </a:r>
            <a:r>
              <a:rPr lang="en-US" sz="1900" dirty="0" err="1"/>
              <a:t>IoV</a:t>
            </a:r>
            <a:r>
              <a:rPr lang="en-US" sz="1900" dirty="0"/>
              <a:t> provides a variety of intelligent applications based </a:t>
            </a:r>
            <a:r>
              <a:rPr lang="en-US" sz="1900" dirty="0" smtClean="0"/>
              <a:t>on </a:t>
            </a:r>
            <a:r>
              <a:rPr lang="en-US" sz="1900" dirty="0"/>
              <a:t>mobile vehicles and technical support for unmanned driving. </a:t>
            </a:r>
          </a:p>
          <a:p>
            <a:pPr algn="just"/>
            <a:r>
              <a:rPr lang="en-US" sz="1900" dirty="0"/>
              <a:t>Generally, all the vehicles in VANET are transformed into </a:t>
            </a:r>
            <a:r>
              <a:rPr lang="en-US" sz="1900" dirty="0" smtClean="0"/>
              <a:t> routing </a:t>
            </a:r>
            <a:r>
              <a:rPr lang="en-US" sz="1900" dirty="0"/>
              <a:t>nodes that link each other to form a self-organizing </a:t>
            </a:r>
            <a:r>
              <a:rPr lang="en-US" sz="1900" dirty="0" smtClean="0"/>
              <a:t> network</a:t>
            </a:r>
            <a:r>
              <a:rPr lang="en-US" sz="1900" dirty="0"/>
              <a:t>. When the vehicle is in high-speed displacement, there </a:t>
            </a:r>
            <a:r>
              <a:rPr lang="en-US" sz="1900" dirty="0" smtClean="0"/>
              <a:t> will </a:t>
            </a:r>
            <a:r>
              <a:rPr lang="en-US" sz="1900" dirty="0"/>
              <a:t>be many breakpoints in VANET. The coverage of VANET </a:t>
            </a:r>
            <a:r>
              <a:rPr lang="en-US" sz="1900" dirty="0" smtClean="0"/>
              <a:t>is </a:t>
            </a:r>
            <a:r>
              <a:rPr lang="en-US" sz="1900" dirty="0"/>
              <a:t>difficult to expand. In contrast, the </a:t>
            </a:r>
            <a:r>
              <a:rPr lang="en-US" sz="1900" dirty="0" err="1"/>
              <a:t>IoV</a:t>
            </a:r>
            <a:r>
              <a:rPr lang="en-US" sz="1900" dirty="0"/>
              <a:t> realizes the intercity </a:t>
            </a:r>
            <a:r>
              <a:rPr lang="en-US" sz="1900" dirty="0" smtClean="0"/>
              <a:t> interconnection </a:t>
            </a:r>
            <a:r>
              <a:rPr lang="en-US" sz="1900" dirty="0"/>
              <a:t>of vehicles. The </a:t>
            </a:r>
            <a:r>
              <a:rPr lang="en-US" sz="1900" dirty="0" err="1"/>
              <a:t>Cybertwin</a:t>
            </a:r>
            <a:r>
              <a:rPr lang="en-US" sz="1900" dirty="0"/>
              <a:t>, a new technology </a:t>
            </a:r>
            <a:r>
              <a:rPr lang="en-US" sz="1900" dirty="0" smtClean="0"/>
              <a:t>that </a:t>
            </a:r>
            <a:r>
              <a:rPr lang="en-US" sz="1900" dirty="0"/>
              <a:t>allows complete decoupling of control and base stations </a:t>
            </a:r>
          </a:p>
          <a:p>
            <a:pPr algn="just"/>
            <a:r>
              <a:rPr lang="en-US" sz="1900" dirty="0"/>
              <a:t>(BSs), is introduced into </a:t>
            </a:r>
            <a:r>
              <a:rPr lang="en-US" sz="1900" dirty="0" err="1"/>
              <a:t>IoV</a:t>
            </a:r>
            <a:r>
              <a:rPr lang="en-US" sz="1900" dirty="0"/>
              <a:t> innovatively in this article to </a:t>
            </a:r>
            <a:r>
              <a:rPr lang="en-US" sz="1900" dirty="0" smtClean="0"/>
              <a:t>completely </a:t>
            </a:r>
            <a:r>
              <a:rPr lang="en-US" sz="1900" dirty="0"/>
              <a:t>separate uplink and downlink, thus significantly </a:t>
            </a:r>
            <a:r>
              <a:rPr lang="en-US" sz="1900" dirty="0" smtClean="0"/>
              <a:t>improving </a:t>
            </a:r>
            <a:r>
              <a:rPr lang="en-US" sz="1900" dirty="0"/>
              <a:t>spectrum utilization </a:t>
            </a:r>
            <a:r>
              <a:rPr lang="en-US" sz="1900" dirty="0" smtClean="0"/>
              <a:t>.</a:t>
            </a:r>
            <a:endParaRPr lang="en-US" sz="1900" dirty="0" smtClean="0"/>
          </a:p>
          <a:p>
            <a:pPr algn="just"/>
            <a:r>
              <a:rPr lang="en-US" sz="1900" dirty="0" smtClean="0"/>
              <a:t>In the </a:t>
            </a:r>
            <a:r>
              <a:rPr lang="en-US" sz="1900" dirty="0" err="1" smtClean="0"/>
              <a:t>IoV</a:t>
            </a:r>
            <a:r>
              <a:rPr lang="en-US" sz="1900" dirty="0" smtClean="0"/>
              <a:t>, intelligent applications are aided by the provision  of computational and storage resources . The current </a:t>
            </a:r>
            <a:r>
              <a:rPr lang="en-US" sz="1900" dirty="0" err="1" smtClean="0"/>
              <a:t>IoV</a:t>
            </a:r>
            <a:r>
              <a:rPr lang="en-US" sz="1900" dirty="0" smtClean="0"/>
              <a:t>, on the other hand, is suffering with unstable performance due to delays and a scarcity of resources. Furthermore, vehicle security necessitates very low network latency. To reduce the communication delay of various intelligent applications, it is necessary to upgrade the vehicular network . The emerging applications in </a:t>
            </a:r>
            <a:r>
              <a:rPr lang="en-US" sz="1900" dirty="0" err="1" smtClean="0"/>
              <a:t>IoV</a:t>
            </a:r>
            <a:r>
              <a:rPr lang="en-US" sz="1900" dirty="0" smtClean="0"/>
              <a:t> require higher real-time performance. Generally, the fifth generation mobile network (5G) is introduced </a:t>
            </a:r>
          </a:p>
          <a:p>
            <a:pPr algn="just"/>
            <a:r>
              <a:rPr lang="en-US" sz="1900" dirty="0" smtClean="0"/>
              <a:t>to </a:t>
            </a:r>
            <a:r>
              <a:rPr lang="en-US" sz="1900" dirty="0"/>
              <a:t>meet such real-time needs </a:t>
            </a:r>
            <a:r>
              <a:rPr lang="en-US" sz="1900" dirty="0" smtClean="0"/>
              <a:t>. </a:t>
            </a:r>
            <a:r>
              <a:rPr lang="en-US" sz="1900" dirty="0"/>
              <a:t>However, in the data-intensive </a:t>
            </a:r>
            <a:r>
              <a:rPr lang="en-US" sz="1900" dirty="0" smtClean="0"/>
              <a:t>City </a:t>
            </a:r>
            <a:r>
              <a:rPr lang="en-US" sz="1900" dirty="0"/>
              <a:t>Center, 5G cannot provide stable and high-quality real-time </a:t>
            </a:r>
            <a:r>
              <a:rPr lang="en-US" sz="1900" dirty="0" smtClean="0"/>
              <a:t>performance </a:t>
            </a:r>
            <a:r>
              <a:rPr lang="en-US" sz="1900" dirty="0"/>
              <a:t>due to the huge amount of data (such as the video </a:t>
            </a:r>
            <a:r>
              <a:rPr lang="en-US" sz="1900" dirty="0" smtClean="0"/>
              <a:t>of </a:t>
            </a:r>
            <a:r>
              <a:rPr lang="en-US" sz="1900" dirty="0" err="1"/>
              <a:t>dashcam</a:t>
            </a:r>
            <a:r>
              <a:rPr lang="en-US" sz="1900" dirty="0"/>
              <a:t>, the video of edge road monitoring, etc.) generated </a:t>
            </a:r>
            <a:r>
              <a:rPr lang="en-US" sz="1900" dirty="0" smtClean="0"/>
              <a:t>in </a:t>
            </a:r>
            <a:r>
              <a:rPr lang="en-US" sz="1900" dirty="0"/>
              <a:t>unit time </a:t>
            </a:r>
            <a:r>
              <a:rPr lang="en-US" sz="1900" dirty="0" smtClean="0"/>
              <a:t>. </a:t>
            </a:r>
            <a:r>
              <a:rPr lang="en-US" sz="1900" dirty="0"/>
              <a:t>Therefore, 6G is promising to cope with the </a:t>
            </a:r>
            <a:r>
              <a:rPr lang="en-US" sz="1900" dirty="0" smtClean="0"/>
              <a:t>huge </a:t>
            </a:r>
            <a:r>
              <a:rPr lang="en-US" sz="1900" dirty="0"/>
              <a:t>amount of data transmission with its peak data transmission </a:t>
            </a:r>
            <a:r>
              <a:rPr lang="en-US" sz="1900" dirty="0" smtClean="0"/>
              <a:t>speed </a:t>
            </a:r>
            <a:r>
              <a:rPr lang="en-US" sz="1900" dirty="0"/>
              <a:t>of 1 </a:t>
            </a:r>
            <a:r>
              <a:rPr lang="en-US" sz="1900" dirty="0" smtClean="0"/>
              <a:t>TB/s. </a:t>
            </a:r>
            <a:r>
              <a:rPr lang="en-US" sz="1900" dirty="0"/>
              <a:t>With 6G, after reducing the communication </a:t>
            </a:r>
            <a:r>
              <a:rPr lang="en-US" sz="1900" dirty="0" smtClean="0"/>
              <a:t>delay</a:t>
            </a:r>
            <a:r>
              <a:rPr lang="en-US" sz="1900" dirty="0"/>
              <a:t>, </a:t>
            </a:r>
            <a:r>
              <a:rPr lang="en-US" sz="1900" dirty="0" err="1"/>
              <a:t>IoV</a:t>
            </a:r>
            <a:r>
              <a:rPr lang="en-US" sz="1900" dirty="0"/>
              <a:t> will still suffer from the lack of computing and storage </a:t>
            </a:r>
            <a:r>
              <a:rPr lang="en-US" sz="1900" dirty="0" smtClean="0"/>
              <a:t>resources</a:t>
            </a:r>
            <a:r>
              <a:rPr lang="en-US" sz="2000" dirty="0"/>
              <a:t>.</a:t>
            </a:r>
            <a:endParaRPr lang="en-IN"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27547" y="183193"/>
            <a:ext cx="11341289" cy="6247864"/>
          </a:xfrm>
          <a:prstGeom prst="rect">
            <a:avLst/>
          </a:prstGeom>
        </p:spPr>
        <p:txBody>
          <a:bodyPr wrap="square">
            <a:spAutoFit/>
          </a:bodyPr>
          <a:lstStyle/>
          <a:p>
            <a:pPr algn="just"/>
            <a:r>
              <a:rPr lang="en-US" sz="2000" dirty="0"/>
              <a:t>To provide computing and storage resources for the </a:t>
            </a:r>
            <a:r>
              <a:rPr lang="en-US" sz="2000" dirty="0" err="1"/>
              <a:t>IoV</a:t>
            </a:r>
            <a:r>
              <a:rPr lang="en-US" sz="2000" dirty="0"/>
              <a:t>, </a:t>
            </a:r>
            <a:r>
              <a:rPr lang="en-US" sz="2000" dirty="0" smtClean="0"/>
              <a:t>the cloud </a:t>
            </a:r>
            <a:r>
              <a:rPr lang="en-US" sz="2000" dirty="0"/>
              <a:t>platform is introduced. Due to the huge amount of </a:t>
            </a:r>
            <a:r>
              <a:rPr lang="en-US" sz="2000" dirty="0" smtClean="0"/>
              <a:t>data in </a:t>
            </a:r>
            <a:r>
              <a:rPr lang="en-US" sz="2000" dirty="0"/>
              <a:t>the </a:t>
            </a:r>
            <a:r>
              <a:rPr lang="en-US" sz="2000" dirty="0" err="1"/>
              <a:t>IoV</a:t>
            </a:r>
            <a:r>
              <a:rPr lang="en-US" sz="2000" dirty="0"/>
              <a:t>, it is difficult for the cloud platform to deal with </a:t>
            </a:r>
            <a:r>
              <a:rPr lang="en-US" sz="2000" dirty="0" smtClean="0"/>
              <a:t>the tasks </a:t>
            </a:r>
            <a:r>
              <a:rPr lang="en-US" sz="2000" dirty="0"/>
              <a:t>from various intelligent applications timely, effective, </a:t>
            </a:r>
            <a:r>
              <a:rPr lang="en-US" sz="2000" dirty="0" smtClean="0"/>
              <a:t>and real-time </a:t>
            </a:r>
            <a:r>
              <a:rPr lang="en-US" sz="2000" dirty="0"/>
              <a:t>manner. Therefore, edge computing (EC) is </a:t>
            </a:r>
            <a:r>
              <a:rPr lang="en-US" sz="2000" dirty="0" smtClean="0"/>
              <a:t>widely employed </a:t>
            </a:r>
            <a:r>
              <a:rPr lang="en-US" sz="2000" dirty="0"/>
              <a:t>in the </a:t>
            </a:r>
            <a:r>
              <a:rPr lang="en-US" sz="2000" dirty="0" err="1"/>
              <a:t>IoV</a:t>
            </a:r>
            <a:r>
              <a:rPr lang="en-US" sz="2000" dirty="0"/>
              <a:t> to provide computing and storage </a:t>
            </a:r>
            <a:r>
              <a:rPr lang="en-US" sz="2000" dirty="0" smtClean="0"/>
              <a:t>resources at </a:t>
            </a:r>
            <a:r>
              <a:rPr lang="en-US" sz="2000" dirty="0"/>
              <a:t>the edge of the </a:t>
            </a:r>
            <a:r>
              <a:rPr lang="en-US" sz="2000" dirty="0" err="1"/>
              <a:t>IoV</a:t>
            </a:r>
            <a:r>
              <a:rPr lang="en-US" sz="2000" dirty="0"/>
              <a:t> and reduce the burden of the cloud</a:t>
            </a:r>
          </a:p>
          <a:p>
            <a:pPr algn="just"/>
            <a:r>
              <a:rPr lang="en-US" sz="2000" dirty="0"/>
              <a:t>platform </a:t>
            </a:r>
            <a:r>
              <a:rPr lang="en-US" sz="2000" dirty="0" smtClean="0"/>
              <a:t>. </a:t>
            </a:r>
            <a:r>
              <a:rPr lang="en-US" sz="2000" dirty="0"/>
              <a:t>The edge servers (ESs) are usually deployed </a:t>
            </a:r>
            <a:r>
              <a:rPr lang="en-US" sz="2000" dirty="0" smtClean="0"/>
              <a:t>in fixed </a:t>
            </a:r>
            <a:r>
              <a:rPr lang="en-US" sz="2000" dirty="0"/>
              <a:t>locations, such as edge BSs and wireless APs. However, </a:t>
            </a:r>
            <a:r>
              <a:rPr lang="en-US" sz="2000" dirty="0" err="1"/>
              <a:t>vehicles</a:t>
            </a:r>
            <a:r>
              <a:rPr lang="en-US" sz="2000" dirty="0"/>
              <a:t> in the </a:t>
            </a:r>
            <a:r>
              <a:rPr lang="en-US" sz="2000" dirty="0" err="1"/>
              <a:t>IoV</a:t>
            </a:r>
            <a:r>
              <a:rPr lang="en-US" sz="2000" dirty="0"/>
              <a:t> are in high-speed displacement. The </a:t>
            </a:r>
            <a:r>
              <a:rPr lang="en-US" sz="2000" dirty="0" smtClean="0"/>
              <a:t>traditional deployment </a:t>
            </a:r>
            <a:r>
              <a:rPr lang="en-US" sz="2000" dirty="0"/>
              <a:t>mode of the ESs is relatively fixed, which </a:t>
            </a:r>
            <a:r>
              <a:rPr lang="en-US" sz="2000" dirty="0" smtClean="0"/>
              <a:t>makes the </a:t>
            </a:r>
            <a:r>
              <a:rPr lang="en-US" sz="2000" dirty="0"/>
              <a:t>ESs unstable when providing services for </a:t>
            </a:r>
            <a:r>
              <a:rPr lang="en-US" sz="2000" dirty="0" smtClean="0"/>
              <a:t>vehicles. </a:t>
            </a:r>
            <a:r>
              <a:rPr lang="en-US" sz="2000" dirty="0" smtClean="0"/>
              <a:t>The 6G-enabled </a:t>
            </a:r>
            <a:r>
              <a:rPr lang="en-US" sz="2000" dirty="0"/>
              <a:t>network in box (NIB) realizes a flexible </a:t>
            </a:r>
            <a:r>
              <a:rPr lang="en-US" sz="2000" dirty="0" smtClean="0"/>
              <a:t>solution for </a:t>
            </a:r>
            <a:r>
              <a:rPr lang="en-US" sz="2000" dirty="0"/>
              <a:t>EC </a:t>
            </a:r>
            <a:r>
              <a:rPr lang="en-US" sz="2000" dirty="0" smtClean="0"/>
              <a:t>. </a:t>
            </a:r>
            <a:r>
              <a:rPr lang="en-US" sz="2000" dirty="0"/>
              <a:t>NIBs that deployed on every vehicle in the </a:t>
            </a:r>
            <a:r>
              <a:rPr lang="en-US" sz="2000" dirty="0" err="1"/>
              <a:t>IoV</a:t>
            </a:r>
            <a:r>
              <a:rPr lang="en-US" sz="2000" dirty="0"/>
              <a:t> </a:t>
            </a:r>
            <a:r>
              <a:rPr lang="en-US" sz="2000" dirty="0" smtClean="0"/>
              <a:t>not only </a:t>
            </a:r>
            <a:r>
              <a:rPr lang="en-US" sz="2000" dirty="0"/>
              <a:t>integrate the 6G communication interface but also </a:t>
            </a:r>
            <a:r>
              <a:rPr lang="en-US" sz="2000" dirty="0" smtClean="0"/>
              <a:t>provide individual </a:t>
            </a:r>
            <a:r>
              <a:rPr lang="en-US" sz="2000" dirty="0"/>
              <a:t>computing and storage </a:t>
            </a:r>
            <a:r>
              <a:rPr lang="en-US" sz="2000" dirty="0" smtClean="0"/>
              <a:t>capabilities. </a:t>
            </a:r>
            <a:r>
              <a:rPr lang="en-US" sz="2000" dirty="0"/>
              <a:t>Through </a:t>
            </a:r>
            <a:r>
              <a:rPr lang="en-US" sz="2000" dirty="0" smtClean="0"/>
              <a:t>the </a:t>
            </a:r>
            <a:r>
              <a:rPr lang="en-US" sz="2000" dirty="0"/>
              <a:t>deployment of NIBs, the computing and storage resources of </a:t>
            </a:r>
            <a:r>
              <a:rPr lang="en-US" sz="2000" dirty="0" smtClean="0"/>
              <a:t> EC </a:t>
            </a:r>
            <a:r>
              <a:rPr lang="en-US" sz="2000" dirty="0"/>
              <a:t>are closer to the vehicle. </a:t>
            </a:r>
          </a:p>
          <a:p>
            <a:pPr algn="just"/>
            <a:r>
              <a:rPr lang="en-US" sz="2000" dirty="0"/>
              <a:t>However, NIBs have limited computing and storage </a:t>
            </a:r>
            <a:r>
              <a:rPr lang="en-US" sz="2000" dirty="0" smtClean="0"/>
              <a:t>resources</a:t>
            </a:r>
            <a:r>
              <a:rPr lang="en-US" sz="2000" dirty="0"/>
              <a:t>. When an NIB resource cannot handle local tasks, some </a:t>
            </a:r>
            <a:r>
              <a:rPr lang="en-US" sz="2000" dirty="0" smtClean="0"/>
              <a:t>tasks </a:t>
            </a:r>
            <a:r>
              <a:rPr lang="en-US" sz="2000" dirty="0"/>
              <a:t>need to be offloaded to other NIBs in order to avoid queuing </a:t>
            </a:r>
            <a:r>
              <a:rPr lang="en-US" sz="2000" dirty="0" smtClean="0"/>
              <a:t>and </a:t>
            </a:r>
            <a:r>
              <a:rPr lang="en-US" sz="2000" dirty="0"/>
              <a:t>get timely </a:t>
            </a:r>
            <a:r>
              <a:rPr lang="en-US" sz="2000" dirty="0" smtClean="0"/>
              <a:t>results. </a:t>
            </a:r>
            <a:r>
              <a:rPr lang="en-US" sz="2000" dirty="0"/>
              <a:t>Although the transmission delay </a:t>
            </a:r>
            <a:r>
              <a:rPr lang="en-US" sz="2000" dirty="0" smtClean="0"/>
              <a:t>has </a:t>
            </a:r>
            <a:r>
              <a:rPr lang="en-US" sz="2000" dirty="0"/>
              <a:t>been greatly reduced in 6G, the new communication carrier </a:t>
            </a:r>
            <a:r>
              <a:rPr lang="en-US" sz="2000" dirty="0" smtClean="0"/>
              <a:t> also </a:t>
            </a:r>
            <a:r>
              <a:rPr lang="en-US" sz="2000" dirty="0"/>
              <a:t>brings some new </a:t>
            </a:r>
            <a:r>
              <a:rPr lang="en-US" sz="2000" dirty="0" smtClean="0"/>
              <a:t>problems. </a:t>
            </a:r>
            <a:r>
              <a:rPr lang="en-US" sz="2000" dirty="0"/>
              <a:t>The terahertz frequency </a:t>
            </a:r>
            <a:r>
              <a:rPr lang="en-US" sz="2000" dirty="0" smtClean="0"/>
              <a:t>band </a:t>
            </a:r>
            <a:r>
              <a:rPr lang="en-US" sz="2000" dirty="0"/>
              <a:t>is easily interfered with by distance and obstacles. During </a:t>
            </a:r>
            <a:r>
              <a:rPr lang="en-US" sz="2000" dirty="0" smtClean="0"/>
              <a:t>task </a:t>
            </a:r>
            <a:r>
              <a:rPr lang="en-US" sz="2000" dirty="0"/>
              <a:t>migration, packet loss and other negative effects caused </a:t>
            </a:r>
            <a:r>
              <a:rPr lang="en-US" sz="2000" dirty="0" smtClean="0"/>
              <a:t>by </a:t>
            </a:r>
            <a:r>
              <a:rPr lang="en-US" sz="2000" dirty="0"/>
              <a:t>interference will appear. In addition, some NIBs will be </a:t>
            </a:r>
            <a:r>
              <a:rPr lang="en-US" sz="2000" dirty="0" smtClean="0"/>
              <a:t>overloaded </a:t>
            </a:r>
            <a:r>
              <a:rPr lang="en-US" sz="2000" dirty="0"/>
              <a:t>when the task is offloaded. In order to reduce the </a:t>
            </a:r>
            <a:r>
              <a:rPr lang="en-US" sz="2000" dirty="0" smtClean="0"/>
              <a:t>execution </a:t>
            </a:r>
            <a:r>
              <a:rPr lang="en-US" sz="2000" dirty="0"/>
              <a:t>delay, the efficiency of NIBs should also be fully </a:t>
            </a:r>
            <a:r>
              <a:rPr lang="en-US" sz="2000" dirty="0" smtClean="0"/>
              <a:t>considered</a:t>
            </a:r>
            <a:r>
              <a:rPr lang="en-US" sz="2000" dirty="0"/>
              <a:t>.</a:t>
            </a:r>
            <a:endParaRPr lang="en-IN"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541972"/>
            <a:ext cx="10363200" cy="1143000"/>
          </a:xfrm>
        </p:spPr>
        <p:txBody>
          <a:bodyPr/>
          <a:lstStyle/>
          <a:p>
            <a:pPr algn="ctr"/>
            <a:r>
              <a:rPr lang="en-US"/>
              <a:t>Motivation </a:t>
            </a:r>
          </a:p>
        </p:txBody>
      </p:sp>
      <p:sp>
        <p:nvSpPr>
          <p:cNvPr id="4" name="Text Box 3"/>
          <p:cNvSpPr txBox="1"/>
          <p:nvPr/>
        </p:nvSpPr>
        <p:spPr>
          <a:xfrm>
            <a:off x="219710" y="464185"/>
            <a:ext cx="11489690" cy="1198880"/>
          </a:xfrm>
          <a:prstGeom prst="rect">
            <a:avLst/>
          </a:prstGeom>
          <a:noFill/>
        </p:spPr>
        <p:txBody>
          <a:bodyPr wrap="square" rtlCol="0" anchor="t">
            <a:spAutoFit/>
          </a:bodyPr>
          <a:lstStyle/>
          <a:p>
            <a:r>
              <a:rPr lang="en-US" altLang="en-US"/>
              <a:t>‘LARGE RACK Implementation’:  of 5G Split Open </a:t>
            </a:r>
          </a:p>
          <a:p>
            <a:r>
              <a:rPr lang="en-US" altLang="en-US"/>
              <a:t>v-RAN Architecture </a:t>
            </a:r>
          </a:p>
          <a:p>
            <a:r>
              <a:rPr lang="en-US"/>
              <a:t>[</a:t>
            </a:r>
            <a:r>
              <a:rPr lang="en-US" b="1">
                <a:solidFill>
                  <a:srgbClr val="FF0000"/>
                </a:solidFill>
              </a:rPr>
              <a:t>OPERATIONAL</a:t>
            </a:r>
            <a:r>
              <a:rPr lang="en-US"/>
              <a:t>  at IIIT, KALYANI] 		                                   </a:t>
            </a:r>
            <a:r>
              <a:rPr lang="en-US">
                <a:sym typeface="+mn-ea"/>
              </a:rPr>
              <a:t>[ PROPOSED DEVELOPMENT at IIIT, KALYANI] </a:t>
            </a:r>
            <a:endParaRPr lang="en-US"/>
          </a:p>
          <a:p>
            <a:endParaRPr lang="en-US"/>
          </a:p>
        </p:txBody>
      </p:sp>
      <p:sp>
        <p:nvSpPr>
          <p:cNvPr id="5" name="Text Box 4"/>
          <p:cNvSpPr txBox="1"/>
          <p:nvPr/>
        </p:nvSpPr>
        <p:spPr>
          <a:xfrm>
            <a:off x="6365240" y="343535"/>
            <a:ext cx="6096000" cy="1198880"/>
          </a:xfrm>
          <a:prstGeom prst="rect">
            <a:avLst/>
          </a:prstGeom>
          <a:noFill/>
        </p:spPr>
        <p:txBody>
          <a:bodyPr wrap="square" rtlCol="0" anchor="t">
            <a:spAutoFit/>
          </a:bodyPr>
          <a:lstStyle/>
          <a:p>
            <a:r>
              <a:rPr lang="en-US" altLang="en-US"/>
              <a:t>‘ONE BOX NIB (Network-In-a-Box) Implementation’ : of 5G Split Open v-RAN</a:t>
            </a:r>
          </a:p>
          <a:p>
            <a:endParaRPr lang="en-US"/>
          </a:p>
          <a:p>
            <a:endParaRPr lang="en-US"/>
          </a:p>
        </p:txBody>
      </p:sp>
      <p:pic>
        <p:nvPicPr>
          <p:cNvPr id="6" name="Picture 5"/>
          <p:cNvPicPr>
            <a:picLocks noChangeAspect="1"/>
          </p:cNvPicPr>
          <p:nvPr/>
        </p:nvPicPr>
        <p:blipFill>
          <a:blip r:embed="rId2"/>
          <a:stretch>
            <a:fillRect/>
          </a:stretch>
        </p:blipFill>
        <p:spPr>
          <a:xfrm>
            <a:off x="0" y="1386205"/>
            <a:ext cx="6448425" cy="5376545"/>
          </a:xfrm>
          <a:prstGeom prst="rect">
            <a:avLst/>
          </a:prstGeom>
        </p:spPr>
      </p:pic>
      <p:pic>
        <p:nvPicPr>
          <p:cNvPr id="7" name="Picture 6"/>
          <p:cNvPicPr/>
          <p:nvPr/>
        </p:nvPicPr>
        <p:blipFill>
          <a:blip r:embed="rId3"/>
          <a:stretch>
            <a:fillRect/>
          </a:stretch>
        </p:blipFill>
        <p:spPr>
          <a:xfrm>
            <a:off x="7164070" y="1542415"/>
            <a:ext cx="2439035" cy="3038475"/>
          </a:xfrm>
          <a:prstGeom prst="rect">
            <a:avLst/>
          </a:prstGeom>
        </p:spPr>
      </p:pic>
      <p:pic>
        <p:nvPicPr>
          <p:cNvPr id="3" name="Picture 2"/>
          <p:cNvPicPr>
            <a:picLocks noChangeAspect="1"/>
          </p:cNvPicPr>
          <p:nvPr/>
        </p:nvPicPr>
        <p:blipFill>
          <a:blip r:embed="rId4"/>
          <a:stretch>
            <a:fillRect/>
          </a:stretch>
        </p:blipFill>
        <p:spPr>
          <a:xfrm>
            <a:off x="10082530" y="1386205"/>
            <a:ext cx="1804035" cy="3038475"/>
          </a:xfrm>
          <a:prstGeom prst="rect">
            <a:avLst/>
          </a:prstGeom>
        </p:spPr>
      </p:pic>
      <p:sp>
        <p:nvSpPr>
          <p:cNvPr id="8" name="Text Box 7"/>
          <p:cNvSpPr txBox="1"/>
          <p:nvPr/>
        </p:nvSpPr>
        <p:spPr>
          <a:xfrm>
            <a:off x="6914515" y="4872990"/>
            <a:ext cx="4972050" cy="1753235"/>
          </a:xfrm>
          <a:prstGeom prst="rect">
            <a:avLst/>
          </a:prstGeom>
          <a:noFill/>
        </p:spPr>
        <p:txBody>
          <a:bodyPr wrap="square" rtlCol="0">
            <a:spAutoFit/>
          </a:bodyPr>
          <a:lstStyle/>
          <a:p>
            <a:pPr marL="285750" indent="-285750">
              <a:buFont typeface="Wingdings" panose="05000000000000000000" charset="0"/>
              <a:buChar char="q"/>
            </a:pPr>
            <a:r>
              <a:rPr lang="en-US"/>
              <a:t>5G NIB </a:t>
            </a:r>
            <a:r>
              <a:rPr lang="en-US">
                <a:solidFill>
                  <a:srgbClr val="FF0000"/>
                </a:solidFill>
              </a:rPr>
              <a:t>Portable</a:t>
            </a:r>
            <a:r>
              <a:rPr lang="en-US"/>
              <a:t> Base Station </a:t>
            </a:r>
            <a:r>
              <a:rPr lang="en-US">
                <a:solidFill>
                  <a:srgbClr val="FF0000"/>
                </a:solidFill>
              </a:rPr>
              <a:t>carryable in  a bag</a:t>
            </a:r>
          </a:p>
          <a:p>
            <a:pPr marL="285750" indent="-285750">
              <a:buFont typeface="Wingdings" panose="05000000000000000000" charset="0"/>
              <a:buChar char="q"/>
            </a:pPr>
            <a:r>
              <a:rPr lang="en-US" b="1">
                <a:solidFill>
                  <a:srgbClr val="0070C0"/>
                </a:solidFill>
              </a:rPr>
              <a:t>New Era in RAN Evaluation</a:t>
            </a:r>
            <a:r>
              <a:rPr lang="en-US"/>
              <a:t> </a:t>
            </a:r>
          </a:p>
          <a:p>
            <a:pPr marL="285750" indent="-285750">
              <a:buFont typeface="Wingdings" panose="05000000000000000000" charset="0"/>
              <a:buChar char="q"/>
            </a:pPr>
            <a:r>
              <a:rPr lang="en-US"/>
              <a:t>140 GHz 6G NIB ensures </a:t>
            </a:r>
            <a:r>
              <a:rPr lang="en-US" b="1">
                <a:solidFill>
                  <a:srgbClr val="FF0000"/>
                </a:solidFill>
              </a:rPr>
              <a:t>URLLC </a:t>
            </a:r>
            <a:endParaRPr lang="en-US"/>
          </a:p>
          <a:p>
            <a:pPr marL="285750" indent="-285750">
              <a:buFont typeface="Wingdings" panose="05000000000000000000" charset="0"/>
              <a:buChar char="q"/>
            </a:pPr>
            <a:r>
              <a:rPr lang="en-US"/>
              <a:t>LAPTOP /Raspberry PI  type Computer within NIB as </a:t>
            </a:r>
            <a:r>
              <a:rPr lang="en-US" b="1">
                <a:solidFill>
                  <a:srgbClr val="FF0000"/>
                </a:solidFill>
              </a:rPr>
              <a:t>Portable Data Center</a:t>
            </a:r>
            <a:r>
              <a:rPr lang="en-US"/>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468573" y="283278"/>
            <a:ext cx="11436824" cy="5632311"/>
          </a:xfrm>
          <a:prstGeom prst="rect">
            <a:avLst/>
          </a:prstGeom>
        </p:spPr>
        <p:txBody>
          <a:bodyPr wrap="square">
            <a:spAutoFit/>
          </a:bodyPr>
          <a:lstStyle/>
          <a:p>
            <a:pPr algn="just"/>
            <a:r>
              <a:rPr lang="en-US" dirty="0"/>
              <a:t>When an NIB in </a:t>
            </a:r>
            <a:r>
              <a:rPr lang="en-US" dirty="0" err="1"/>
              <a:t>IoV</a:t>
            </a:r>
            <a:r>
              <a:rPr lang="en-US" dirty="0"/>
              <a:t> generates a task, and if the computational power of the NIB is deficient to complete the task, the task needs to </a:t>
            </a:r>
            <a:r>
              <a:rPr lang="en-US" dirty="0" smtClean="0"/>
              <a:t>be migrated </a:t>
            </a:r>
            <a:r>
              <a:rPr lang="en-US" dirty="0"/>
              <a:t>to other NIBs with sufficient computational </a:t>
            </a:r>
            <a:r>
              <a:rPr lang="en-US" dirty="0" smtClean="0"/>
              <a:t>power. </a:t>
            </a:r>
            <a:r>
              <a:rPr lang="en-US" dirty="0"/>
              <a:t/>
            </a:r>
            <a:br>
              <a:rPr lang="en-US" dirty="0"/>
            </a:br>
            <a:endParaRPr lang="en-US" dirty="0"/>
          </a:p>
          <a:p>
            <a:pPr algn="just"/>
            <a:r>
              <a:rPr lang="en-US" dirty="0" smtClean="0"/>
              <a:t>First</a:t>
            </a:r>
            <a:r>
              <a:rPr lang="en-US" dirty="0"/>
              <a:t>, the NIB encapsulates the tasks to </a:t>
            </a:r>
            <a:r>
              <a:rPr lang="en-US" dirty="0" smtClean="0"/>
              <a:t>be migrated </a:t>
            </a:r>
            <a:r>
              <a:rPr lang="en-US" dirty="0"/>
              <a:t>and send them to the edge BS. The NIB connects to</a:t>
            </a:r>
          </a:p>
          <a:p>
            <a:pPr algn="just"/>
            <a:r>
              <a:rPr lang="en-US" dirty="0" err="1"/>
              <a:t>Cybertwin</a:t>
            </a:r>
            <a:r>
              <a:rPr lang="en-US" dirty="0"/>
              <a:t> through its interface and uploads tasks to its </a:t>
            </a:r>
            <a:r>
              <a:rPr lang="en-US" dirty="0" smtClean="0"/>
              <a:t>digital twin</a:t>
            </a:r>
            <a:r>
              <a:rPr lang="en-US" dirty="0"/>
              <a:t>. </a:t>
            </a:r>
            <a:r>
              <a:rPr lang="en-US" dirty="0" err="1"/>
              <a:t>Cybertwin</a:t>
            </a:r>
            <a:r>
              <a:rPr lang="en-US" dirty="0"/>
              <a:t> distributes the tasks to the digital twin of </a:t>
            </a:r>
            <a:r>
              <a:rPr lang="en-US" dirty="0" smtClean="0"/>
              <a:t>the ES </a:t>
            </a:r>
            <a:r>
              <a:rPr lang="en-US" dirty="0"/>
              <a:t>by using the aggregated information it manages. Then, </a:t>
            </a:r>
            <a:r>
              <a:rPr lang="en-US" dirty="0" smtClean="0"/>
              <a:t>this digital </a:t>
            </a:r>
            <a:r>
              <a:rPr lang="en-US" dirty="0"/>
              <a:t>twin submits the task to the actual corresponding ES.</a:t>
            </a:r>
          </a:p>
          <a:p>
            <a:pPr algn="just"/>
            <a:r>
              <a:rPr lang="en-US" dirty="0"/>
              <a:t>The edge BS marks this NIB as a full load NIB in the </a:t>
            </a:r>
            <a:r>
              <a:rPr lang="en-US" dirty="0" err="1" smtClean="0"/>
              <a:t>subrouting</a:t>
            </a:r>
            <a:r>
              <a:rPr lang="en-US" dirty="0" smtClean="0"/>
              <a:t> table </a:t>
            </a:r>
            <a:r>
              <a:rPr lang="en-US" dirty="0"/>
              <a:t>maintained in real time. Then, the edge BS establishes </a:t>
            </a:r>
            <a:r>
              <a:rPr lang="en-US" dirty="0" smtClean="0"/>
              <a:t>a communication </a:t>
            </a:r>
            <a:r>
              <a:rPr lang="en-US" dirty="0"/>
              <a:t>connection with the 6G communication </a:t>
            </a:r>
            <a:r>
              <a:rPr lang="en-US" dirty="0" smtClean="0"/>
              <a:t>satellite and </a:t>
            </a:r>
            <a:r>
              <a:rPr lang="en-US" dirty="0"/>
              <a:t>sends the encapsulated tasks to the satellite. Combining </a:t>
            </a:r>
            <a:r>
              <a:rPr lang="en-US" dirty="0" smtClean="0"/>
              <a:t>with task </a:t>
            </a:r>
            <a:r>
              <a:rPr lang="en-US" dirty="0"/>
              <a:t>information and routing table, the control center </a:t>
            </a:r>
            <a:r>
              <a:rPr lang="en-US" dirty="0" smtClean="0"/>
              <a:t>calculate the </a:t>
            </a:r>
            <a:r>
              <a:rPr lang="en-US" dirty="0"/>
              <a:t>optimal migration strategy under the condition of </a:t>
            </a:r>
            <a:r>
              <a:rPr lang="en-US" dirty="0" smtClean="0"/>
              <a:t>satisfying three </a:t>
            </a:r>
            <a:r>
              <a:rPr lang="en-US" dirty="0"/>
              <a:t>objective functions. According to the optimal migration</a:t>
            </a:r>
          </a:p>
          <a:p>
            <a:pPr algn="just"/>
            <a:r>
              <a:rPr lang="en-US" dirty="0"/>
              <a:t>strategy, the task is migrated to the specified NIBs. After </a:t>
            </a:r>
            <a:r>
              <a:rPr lang="en-US" dirty="0" smtClean="0"/>
              <a:t>the task </a:t>
            </a:r>
            <a:r>
              <a:rPr lang="en-US" dirty="0"/>
              <a:t>is processed, all target NIBs destroy the data of tasks </a:t>
            </a:r>
            <a:r>
              <a:rPr lang="en-US" dirty="0" smtClean="0"/>
              <a:t>and release </a:t>
            </a:r>
            <a:r>
              <a:rPr lang="en-US" dirty="0"/>
              <a:t>the resources in time and return the results to the </a:t>
            </a:r>
            <a:r>
              <a:rPr lang="en-US" dirty="0" smtClean="0"/>
              <a:t>edge BSs</a:t>
            </a:r>
            <a:r>
              <a:rPr lang="en-US" dirty="0"/>
              <a:t>. </a:t>
            </a:r>
            <a:endParaRPr lang="en-US" dirty="0" smtClean="0"/>
          </a:p>
          <a:p>
            <a:pPr algn="just"/>
            <a:r>
              <a:rPr lang="en-US" dirty="0" smtClean="0"/>
              <a:t>The </a:t>
            </a:r>
            <a:r>
              <a:rPr lang="en-US" dirty="0"/>
              <a:t>edge BSs will return the result to 6G </a:t>
            </a:r>
            <a:r>
              <a:rPr lang="en-US" dirty="0" smtClean="0"/>
              <a:t>communication satellite</a:t>
            </a:r>
            <a:r>
              <a:rPr lang="en-US" dirty="0"/>
              <a:t>. Finally, the 6G satellite sends the result to the </a:t>
            </a:r>
            <a:r>
              <a:rPr lang="en-US" dirty="0" smtClean="0"/>
              <a:t>primary NIB</a:t>
            </a:r>
            <a:r>
              <a:rPr lang="en-US" dirty="0"/>
              <a:t>. Since </a:t>
            </a:r>
            <a:r>
              <a:rPr lang="en-US" dirty="0" err="1"/>
              <a:t>multihop</a:t>
            </a:r>
            <a:r>
              <a:rPr lang="en-US" dirty="0"/>
              <a:t> communication between BSs increases </a:t>
            </a:r>
            <a:r>
              <a:rPr lang="en-US" dirty="0" smtClean="0"/>
              <a:t>the physical </a:t>
            </a:r>
            <a:r>
              <a:rPr lang="en-US" dirty="0"/>
              <a:t>delay of communication, the task needs to be </a:t>
            </a:r>
            <a:r>
              <a:rPr lang="en-US" dirty="0" smtClean="0"/>
              <a:t>forwarded via </a:t>
            </a:r>
            <a:r>
              <a:rPr lang="en-US" dirty="0"/>
              <a:t>6G satellite to ensure low latency reliability when </a:t>
            </a:r>
            <a:r>
              <a:rPr lang="en-US" dirty="0" smtClean="0"/>
              <a:t>direct communication </a:t>
            </a:r>
            <a:r>
              <a:rPr lang="en-US" dirty="0"/>
              <a:t>between BSs is not available. </a:t>
            </a:r>
            <a:endParaRPr lang="en-US" dirty="0" smtClean="0"/>
          </a:p>
          <a:p>
            <a:pPr algn="just"/>
            <a:r>
              <a:rPr lang="en-US" dirty="0" smtClean="0"/>
              <a:t>The </a:t>
            </a:r>
            <a:r>
              <a:rPr lang="en-US" dirty="0"/>
              <a:t>process </a:t>
            </a:r>
            <a:r>
              <a:rPr lang="en-US" dirty="0" smtClean="0"/>
              <a:t>of task </a:t>
            </a:r>
            <a:r>
              <a:rPr lang="en-US" dirty="0"/>
              <a:t>migration is shown in Fig. 2. The pink arrows in Fig. </a:t>
            </a:r>
            <a:r>
              <a:rPr lang="en-US" dirty="0" smtClean="0"/>
              <a:t>2 represent </a:t>
            </a:r>
            <a:r>
              <a:rPr lang="en-US" dirty="0"/>
              <a:t>the tasks being migrated out. The paths indicated </a:t>
            </a:r>
            <a:r>
              <a:rPr lang="en-US" dirty="0" smtClean="0"/>
              <a:t>by the </a:t>
            </a:r>
            <a:r>
              <a:rPr lang="en-US" dirty="0"/>
              <a:t>blue arrows are planned by the migration policy. The </a:t>
            </a:r>
            <a:r>
              <a:rPr lang="en-US" dirty="0" smtClean="0"/>
              <a:t>final results </a:t>
            </a:r>
            <a:r>
              <a:rPr lang="en-US" dirty="0"/>
              <a:t>follow the paths of the green arrows back.</a:t>
            </a:r>
            <a:endParaRPr lang="en-IN"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865505" y="476250"/>
            <a:ext cx="10603865" cy="61595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775525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solidFill>
                  <a:schemeClr val="bg1"/>
                </a:solidFill>
                <a:sym typeface="+mn-ea"/>
              </a:rPr>
              <a:t>‘LARGE RACK Implementation’:  of 5G Split Open v-RAN Architecture revisited </a:t>
            </a:r>
          </a:p>
          <a:p>
            <a:pPr algn="just">
              <a:buFont typeface="Wingdings" panose="05000000000000000000" charset="0"/>
            </a:pPr>
            <a:r>
              <a:rPr lang="en-US" sz="1700" b="1" u="sng" dirty="0">
                <a:solidFill>
                  <a:schemeClr val="bg1"/>
                </a:solidFill>
                <a:sym typeface="+mn-ea"/>
              </a:rPr>
              <a:t> </a:t>
            </a:r>
            <a:r>
              <a:rPr lang="en-US" altLang="en-US" sz="1700" b="1" u="sng" dirty="0" smtClean="0">
                <a:solidFill>
                  <a:schemeClr val="bg1"/>
                </a:solidFill>
                <a:sym typeface="+mn-ea"/>
              </a:rPr>
              <a:t>Use Case 1: An exemplary illustration of the inter-gNB-DU handover scenario for vehicular communications.</a:t>
            </a:r>
            <a:endParaRPr lang="en-US" sz="1700" b="1" u="sng" dirty="0">
              <a:solidFill>
                <a:schemeClr val="bg1"/>
              </a:solidFill>
              <a:sym typeface="+mn-ea"/>
            </a:endParaRPr>
          </a:p>
          <a:p>
            <a:pPr marL="285750" indent="-285750" algn="just">
              <a:buFont typeface="Wingdings" panose="05000000000000000000" charset="0"/>
              <a:buChar char="o"/>
            </a:pPr>
            <a:r>
              <a:rPr lang="en-US" sz="1700" b="1" u="sng" dirty="0">
                <a:solidFill>
                  <a:schemeClr val="bg1"/>
                </a:solidFill>
                <a:sym typeface="+mn-ea"/>
              </a:rPr>
              <a:t>‘ONE BOX </a:t>
            </a:r>
            <a:r>
              <a:rPr lang="en-US" sz="1700" b="1" u="sng" dirty="0" smtClean="0">
                <a:solidFill>
                  <a:schemeClr val="bg1"/>
                </a:solidFill>
                <a:sym typeface="+mn-ea"/>
              </a:rPr>
              <a:t>NIB (</a:t>
            </a:r>
            <a:r>
              <a:rPr lang="en-US" sz="1700" u="sng" dirty="0" smtClean="0">
                <a:solidFill>
                  <a:schemeClr val="bg1"/>
                </a:solidFill>
                <a:sym typeface="+mn-ea"/>
              </a:rPr>
              <a:t>Network-In-a-Box)</a:t>
            </a:r>
            <a:r>
              <a:rPr lang="en-US" sz="1700" b="1" u="sng" dirty="0">
                <a:solidFill>
                  <a:schemeClr val="bg1"/>
                </a:solidFill>
                <a:sym typeface="+mn-ea"/>
              </a:rPr>
              <a:t> Implementation’ : of 5G Split Open v-RAN Architecture with AI ADD on  </a:t>
            </a:r>
          </a:p>
          <a:p>
            <a:pPr marL="342900" indent="-342900">
              <a:buFont typeface="Wingdings" panose="05000000000000000000" charset="0"/>
              <a:buChar char="v"/>
            </a:pPr>
            <a:r>
              <a:rPr lang="en-US" sz="1700" b="1" u="sng" dirty="0" smtClean="0">
                <a:solidFill>
                  <a:schemeClr val="bg1"/>
                </a:solidFill>
                <a:sym typeface="+mn-ea"/>
              </a:rPr>
              <a:t>Review  on  ‘5G/6G  NIB’ (</a:t>
            </a:r>
            <a:r>
              <a:rPr lang="en-US" sz="1700" u="sng" dirty="0" smtClean="0">
                <a:solidFill>
                  <a:schemeClr val="bg1"/>
                </a:solidFill>
                <a:sym typeface="+mn-ea"/>
              </a:rPr>
              <a:t>Network-In-a-Box)</a:t>
            </a:r>
            <a:endParaRPr lang="en-US" sz="1700" u="sng" dirty="0" smtClean="0">
              <a:solidFill>
                <a:schemeClr val="bg1"/>
              </a:solidFill>
            </a:endParaRPr>
          </a:p>
          <a:p>
            <a:pPr marL="342900" indent="-342900">
              <a:buFont typeface="Wingdings" panose="05000000000000000000" pitchFamily="2" charset="2"/>
              <a:buChar char="Ø"/>
            </a:pPr>
            <a:r>
              <a:rPr lang="en-US" sz="1700" u="sng" dirty="0" smtClean="0">
                <a:solidFill>
                  <a:schemeClr val="bg1"/>
                </a:solidFill>
                <a:sym typeface="+mn-ea"/>
              </a:rPr>
              <a:t>Objective </a:t>
            </a:r>
            <a:endParaRPr lang="en-US" sz="1700" u="sng" dirty="0" smtClean="0">
              <a:solidFill>
                <a:schemeClr val="bg1"/>
              </a:solidFill>
            </a:endParaRPr>
          </a:p>
          <a:p>
            <a:pPr marL="457200" indent="-457200">
              <a:buFont typeface="Wingdings" panose="05000000000000000000" pitchFamily="2" charset="2"/>
              <a:buChar char="Ø"/>
            </a:pPr>
            <a:r>
              <a:rPr lang="en-US" sz="1700" u="sng" dirty="0" smtClean="0">
                <a:solidFill>
                  <a:schemeClr val="bg1"/>
                </a:solidFill>
                <a:sym typeface="+mn-ea"/>
              </a:rPr>
              <a:t>Paper 1: </a:t>
            </a:r>
            <a:endParaRPr lang="en-US" sz="1700" u="sng" dirty="0" smtClean="0">
              <a:solidFill>
                <a:schemeClr val="bg1"/>
              </a:solidFill>
            </a:endParaRPr>
          </a:p>
          <a:p>
            <a:pPr marL="457200" indent="-457200">
              <a:buFont typeface="Wingdings" panose="05000000000000000000" pitchFamily="2" charset="2"/>
              <a:buChar char="Ø"/>
            </a:pPr>
            <a:r>
              <a:rPr lang="en-US" sz="1700" u="sng" dirty="0" smtClean="0">
                <a:solidFill>
                  <a:schemeClr val="bg1"/>
                </a:solidFill>
                <a:sym typeface="+mn-ea"/>
              </a:rPr>
              <a:t>Paper 2:</a:t>
            </a:r>
          </a:p>
          <a:p>
            <a:pPr marL="285750" indent="-285750">
              <a:buFont typeface="Wingdings" panose="05000000000000000000" charset="0"/>
              <a:buChar char="o"/>
            </a:pPr>
            <a:r>
              <a:rPr lang="en-US" sz="1700" b="1" u="sng" dirty="0" smtClean="0">
                <a:gradFill>
                  <a:gsLst>
                    <a:gs pos="0">
                      <a:srgbClr val="007BD3"/>
                    </a:gs>
                    <a:gs pos="100000">
                      <a:srgbClr val="034373"/>
                    </a:gs>
                  </a:gsLst>
                  <a:lin scaled="0"/>
                </a:gradFill>
                <a:sym typeface="+mn-ea"/>
              </a:rPr>
              <a:t>INTER-OPERABILITY  among LARGE RACK 5G and NIBs and their  INTEGRATION </a:t>
            </a:r>
          </a:p>
          <a:p>
            <a:pPr>
              <a:buFont typeface="Wingdings" panose="05000000000000000000" charset="0"/>
            </a:pPr>
            <a:r>
              <a:rPr lang="en-US" sz="1700" b="1" u="sng" dirty="0">
                <a:gradFill>
                  <a:gsLst>
                    <a:gs pos="0">
                      <a:srgbClr val="E30000"/>
                    </a:gs>
                    <a:gs pos="100000">
                      <a:srgbClr val="760303"/>
                    </a:gs>
                  </a:gsLst>
                  <a:lin scaled="0"/>
                </a:gradFill>
                <a:sym typeface="+mn-ea"/>
              </a:rPr>
              <a:t>Use Case 2: IIIT KALYANI Debuts  </a:t>
            </a:r>
            <a:r>
              <a:rPr lang="en-US" sz="1700" b="1" u="sng" dirty="0">
                <a:solidFill>
                  <a:srgbClr val="00B050"/>
                </a:solidFill>
                <a:sym typeface="+mn-ea"/>
              </a:rPr>
              <a:t>Smart Island</a:t>
            </a:r>
            <a:r>
              <a:rPr lang="en-US" sz="1700" b="1" u="sng" dirty="0">
                <a:gradFill>
                  <a:gsLst>
                    <a:gs pos="0">
                      <a:srgbClr val="E30000"/>
                    </a:gs>
                    <a:gs pos="100000">
                      <a:srgbClr val="760303"/>
                    </a:gs>
                  </a:gsLst>
                  <a:lin scaled="0"/>
                </a:gradFill>
                <a:sym typeface="+mn-ea"/>
              </a:rPr>
              <a:t> (Running </a:t>
            </a:r>
            <a:r>
              <a:rPr lang="en-US" sz="1700" b="1" u="sng" dirty="0">
                <a:solidFill>
                  <a:srgbClr val="00B0F0"/>
                </a:solidFill>
                <a:sym typeface="+mn-ea"/>
              </a:rPr>
              <a:t>Project )</a:t>
            </a:r>
            <a:r>
              <a:rPr lang="en-US" sz="1700" b="1" u="sng" dirty="0">
                <a:gradFill>
                  <a:gsLst>
                    <a:gs pos="0">
                      <a:srgbClr val="E30000"/>
                    </a:gs>
                    <a:gs pos="100000">
                      <a:srgbClr val="760303"/>
                    </a:gs>
                  </a:gsLst>
                  <a:lin scaled="0"/>
                </a:gradFill>
                <a:sym typeface="+mn-ea"/>
              </a:rPr>
              <a:t> with </a:t>
            </a:r>
            <a:r>
              <a:rPr lang="en-US" altLang="en-US" sz="1700" b="1" u="sng" dirty="0">
                <a:gradFill>
                  <a:gsLst>
                    <a:gs pos="0">
                      <a:srgbClr val="E30000"/>
                    </a:gs>
                    <a:gs pos="100000">
                      <a:srgbClr val="760303"/>
                    </a:gs>
                  </a:gsLst>
                  <a:lin scaled="0"/>
                </a:gradFill>
                <a:sym typeface="+mn-ea"/>
              </a:rPr>
              <a:t> </a:t>
            </a:r>
            <a:r>
              <a:rPr lang="en-US" sz="1700" b="1" u="sng" dirty="0">
                <a:gradFill>
                  <a:gsLst>
                    <a:gs pos="0">
                      <a:srgbClr val="E30000"/>
                    </a:gs>
                    <a:gs pos="100000">
                      <a:srgbClr val="760303"/>
                    </a:gs>
                  </a:gsLst>
                  <a:lin scaled="0"/>
                </a:gradFill>
                <a:sym typeface="+mn-ea"/>
              </a:rPr>
              <a:t>DELL Servers having </a:t>
            </a:r>
            <a:r>
              <a:rPr lang="en-US" altLang="en-US" sz="1700" b="1" u="sng" dirty="0">
                <a:gradFill>
                  <a:gsLst>
                    <a:gs pos="0">
                      <a:srgbClr val="E30000"/>
                    </a:gs>
                    <a:gs pos="100000">
                      <a:srgbClr val="760303"/>
                    </a:gs>
                  </a:gsLst>
                  <a:lin scaled="0"/>
                </a:gradFill>
                <a:sym typeface="+mn-ea"/>
              </a:rPr>
              <a:t>Intel® Xeon Gold 3.0 GHz 5317 x 2 processor </a:t>
            </a:r>
            <a:endParaRPr lang="en-US" sz="1700" b="1" u="sng"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1700" b="1" dirty="0">
                <a:sym typeface="+mn-ea"/>
              </a:rPr>
              <a:t>Project  ‘</a:t>
            </a:r>
            <a:r>
              <a:rPr lang="en-US" sz="1700" b="1" dirty="0">
                <a:solidFill>
                  <a:srgbClr val="FF0000"/>
                </a:solidFill>
                <a:sym typeface="+mn-ea"/>
              </a:rPr>
              <a:t>SMART_GANGASAGAR </a:t>
            </a:r>
            <a:r>
              <a:rPr lang="en-US" sz="1700" b="1" dirty="0">
                <a:sym typeface="+mn-ea"/>
              </a:rPr>
              <a:t>’ </a:t>
            </a:r>
            <a:r>
              <a:rPr lang="en-US" sz="1700" b="1" dirty="0">
                <a:gradFill>
                  <a:gsLst>
                    <a:gs pos="0">
                      <a:srgbClr val="007BD3"/>
                    </a:gs>
                    <a:gs pos="100000">
                      <a:srgbClr val="034373"/>
                    </a:gs>
                  </a:gsLst>
                  <a:lin scaled="0"/>
                </a:gradFill>
                <a:sym typeface="+mn-ea"/>
              </a:rPr>
              <a:t>sponsored by DRDO</a:t>
            </a:r>
            <a:r>
              <a:rPr lang="en-US" sz="1700" b="1" dirty="0">
                <a:sym typeface="+mn-ea"/>
              </a:rPr>
              <a:t>: IIIT, KALYANI 5G O-RAN / V-RAN </a:t>
            </a:r>
            <a:r>
              <a:rPr lang="en-US" sz="1700" b="1" dirty="0">
                <a:solidFill>
                  <a:srgbClr val="FF0000"/>
                </a:solidFill>
                <a:sym typeface="+mn-ea"/>
              </a:rPr>
              <a:t>Architecture DEPLOYMENTS over SEA/ISLAND Communication at or surrounding  </a:t>
            </a:r>
            <a:r>
              <a:rPr lang="en-US" sz="1700" b="1" dirty="0" err="1">
                <a:solidFill>
                  <a:srgbClr val="FF0000"/>
                </a:solidFill>
                <a:sym typeface="+mn-ea"/>
              </a:rPr>
              <a:t>Gangasagar</a:t>
            </a:r>
            <a:r>
              <a:rPr lang="en-US" sz="1700" b="1" dirty="0">
                <a:sym typeface="+mn-ea"/>
              </a:rPr>
              <a:t> with Five Cells</a:t>
            </a:r>
            <a:endParaRPr lang="en-US" sz="1700" b="1" dirty="0">
              <a:gradFill>
                <a:gsLst>
                  <a:gs pos="0">
                    <a:srgbClr val="E30000"/>
                  </a:gs>
                  <a:gs pos="100000">
                    <a:srgbClr val="760303"/>
                  </a:gs>
                </a:gsLst>
                <a:lin scaled="0"/>
              </a:gradFill>
              <a:sym typeface="+mn-ea"/>
            </a:endParaRPr>
          </a:p>
          <a:p>
            <a:pPr marL="342900" indent="-342900" algn="just">
              <a:buFont typeface="Wingdings" panose="05000000000000000000" charset="0"/>
              <a:buChar char="§"/>
            </a:pPr>
            <a:r>
              <a:rPr lang="en-US" sz="1700" b="1" u="sng" dirty="0" smtClean="0">
                <a:solidFill>
                  <a:srgbClr val="FF0000"/>
                </a:solidFill>
              </a:rPr>
              <a:t>5G NIB with One </a:t>
            </a:r>
            <a:r>
              <a:rPr lang="en-US" sz="1700" b="1" u="sng" dirty="0">
                <a:solidFill>
                  <a:srgbClr val="FF0000"/>
                </a:solidFill>
              </a:rPr>
              <a:t>Cell Use Case </a:t>
            </a:r>
            <a:r>
              <a:rPr lang="en-US" sz="1700" b="1" u="sng" dirty="0"/>
              <a:t>during  Short Stretch of Journey over Sea Water Channel:  </a:t>
            </a:r>
          </a:p>
          <a:p>
            <a:pPr algn="just"/>
            <a:r>
              <a:rPr lang="en-US" sz="1700" dirty="0"/>
              <a:t>AI enabled 5G Vessels with </a:t>
            </a:r>
            <a:r>
              <a:rPr lang="en-US" sz="1700" dirty="0">
                <a:solidFill>
                  <a:srgbClr val="FF0000"/>
                </a:solidFill>
              </a:rPr>
              <a:t>5G URLLC Slice </a:t>
            </a:r>
            <a:r>
              <a:rPr lang="en-US" sz="1700" dirty="0"/>
              <a:t>operational at </a:t>
            </a:r>
            <a:r>
              <a:rPr lang="en-US" sz="1700" dirty="0" err="1"/>
              <a:t>Gangasagar</a:t>
            </a:r>
            <a:r>
              <a:rPr lang="en-US" sz="1700" dirty="0"/>
              <a:t> Island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Three </a:t>
            </a:r>
            <a:r>
              <a:rPr lang="en-US" sz="1700" b="1" u="sng" dirty="0">
                <a:solidFill>
                  <a:srgbClr val="FF0000"/>
                </a:solidFill>
              </a:rPr>
              <a:t>CELLs Use cases </a:t>
            </a:r>
            <a:r>
              <a:rPr lang="en-US" sz="1700" b="1" u="sng" dirty="0">
                <a:sym typeface="+mn-ea"/>
              </a:rPr>
              <a:t>during  Long Stretch of Journey over Sea Water Channel: </a:t>
            </a:r>
            <a:r>
              <a:rPr lang="en-US" sz="1700" b="1" u="sng" dirty="0"/>
              <a:t>:</a:t>
            </a:r>
          </a:p>
          <a:p>
            <a:pPr algn="just"/>
            <a:r>
              <a:rPr lang="en-US" sz="1700" dirty="0"/>
              <a:t>Ensuring Service Continuity in </a:t>
            </a:r>
            <a:r>
              <a:rPr lang="en-US" sz="1700" dirty="0">
                <a:solidFill>
                  <a:srgbClr val="FF0000"/>
                </a:solidFill>
              </a:rPr>
              <a:t>Integrated Terrestrial and Non-Terrestrial Network (TN-NTN)</a:t>
            </a:r>
            <a:r>
              <a:rPr lang="en-US" sz="1700" dirty="0"/>
              <a:t> and Use Cases in Water Vehicles with Infotainment, </a:t>
            </a:r>
            <a:r>
              <a:rPr lang="en-US" sz="1700" dirty="0" err="1"/>
              <a:t>IoT</a:t>
            </a:r>
            <a:r>
              <a:rPr lang="en-US" sz="1700" dirty="0"/>
              <a:t> and </a:t>
            </a:r>
            <a:r>
              <a:rPr lang="en-US" sz="1700" dirty="0" err="1"/>
              <a:t>IoV</a:t>
            </a:r>
            <a:r>
              <a:rPr lang="en-US" sz="1700" dirty="0"/>
              <a:t> services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Five </a:t>
            </a:r>
            <a:r>
              <a:rPr lang="en-US" sz="1700" b="1" u="sng" dirty="0">
                <a:solidFill>
                  <a:srgbClr val="FF0000"/>
                </a:solidFill>
              </a:rPr>
              <a:t>CELLs Use cases </a:t>
            </a:r>
            <a:r>
              <a:rPr lang="en-US" sz="1700" b="1" u="sng" dirty="0"/>
              <a:t>for above service extension </a:t>
            </a:r>
            <a:r>
              <a:rPr lang="en-US" sz="1700" b="1" u="sng" dirty="0">
                <a:sym typeface="+mn-ea"/>
              </a:rPr>
              <a:t>at or nearby  areas surrounding </a:t>
            </a:r>
            <a:r>
              <a:rPr lang="en-US" sz="1700" b="1" u="sng" dirty="0" err="1">
                <a:sym typeface="+mn-ea"/>
              </a:rPr>
              <a:t>Gangasagar</a:t>
            </a:r>
            <a:r>
              <a:rPr lang="en-US" sz="1700" b="1" u="sng" dirty="0">
                <a:sym typeface="+mn-ea"/>
              </a:rPr>
              <a:t> Island</a:t>
            </a:r>
            <a:r>
              <a:rPr lang="en-US" sz="1700" b="1" u="sng" dirty="0"/>
              <a:t>:</a:t>
            </a:r>
          </a:p>
          <a:p>
            <a:pPr algn="just"/>
            <a:r>
              <a:rPr lang="en-US" sz="1700" dirty="0"/>
              <a:t>Design and Implementation of </a:t>
            </a:r>
            <a:r>
              <a:rPr lang="en-US" sz="1700" b="1" dirty="0"/>
              <a:t>5G-Advanced</a:t>
            </a:r>
            <a:r>
              <a:rPr lang="en-US" sz="1700" dirty="0"/>
              <a:t> </a:t>
            </a:r>
            <a:r>
              <a:rPr lang="en-US" sz="1700" b="1" dirty="0"/>
              <a:t>Infrastructure </a:t>
            </a:r>
            <a:r>
              <a:rPr lang="en-US" sz="1700" b="1" dirty="0" smtClean="0"/>
              <a:t>2.0 </a:t>
            </a:r>
            <a:r>
              <a:rPr lang="en-US" sz="1700" dirty="0" smtClean="0"/>
              <a:t>based </a:t>
            </a:r>
            <a:r>
              <a:rPr lang="en-US" sz="1700" dirty="0"/>
              <a:t>Private Network at  nearby  areas surrounding </a:t>
            </a:r>
            <a:r>
              <a:rPr lang="en-US" sz="1700" dirty="0" err="1"/>
              <a:t>Gangasagar</a:t>
            </a:r>
            <a:r>
              <a:rPr lang="en-US" sz="1700" dirty="0"/>
              <a:t> Island </a:t>
            </a:r>
            <a:endParaRPr lang="en-US" sz="1700" dirty="0" smtClean="0"/>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p:nvPr/>
        </p:nvGraphicFramePr>
        <p:xfrm>
          <a:off x="257175" y="431165"/>
          <a:ext cx="11677015" cy="5995670"/>
        </p:xfrm>
        <a:graphic>
          <a:graphicData uri="http://schemas.openxmlformats.org/presentationml/2006/ole">
            <mc:AlternateContent xmlns:mc="http://schemas.openxmlformats.org/markup-compatibility/2006">
              <mc:Choice xmlns:v="urn:schemas-microsoft-com:vml" Requires="v">
                <p:oleObj spid="_x0000_s9229" r:id="rId3" imgW="11668125" imgH="5991225" progId="Paint.Picture">
                  <p:embed/>
                </p:oleObj>
              </mc:Choice>
              <mc:Fallback>
                <p:oleObj r:id="rId3" imgW="11668125" imgH="5991225" progId="Paint.Picture">
                  <p:embed/>
                  <p:pic>
                    <p:nvPicPr>
                      <p:cNvPr id="0" name="Picture 4"/>
                      <p:cNvPicPr/>
                      <p:nvPr/>
                    </p:nvPicPr>
                    <p:blipFill>
                      <a:blip r:embed="rId4"/>
                      <a:stretch>
                        <a:fillRect/>
                      </a:stretch>
                    </p:blipFill>
                    <p:spPr>
                      <a:xfrm>
                        <a:off x="257175" y="431165"/>
                        <a:ext cx="11677015" cy="59956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stretch>
            <a:fillRect/>
          </a:stretch>
        </p:blipFill>
        <p:spPr>
          <a:xfrm>
            <a:off x="367665" y="146050"/>
            <a:ext cx="11144250" cy="5748655"/>
          </a:xfrm>
          <a:prstGeom prst="rect">
            <a:avLst/>
          </a:prstGeom>
        </p:spPr>
      </p:pic>
      <p:sp>
        <p:nvSpPr>
          <p:cNvPr id="5" name="Text Box 4"/>
          <p:cNvSpPr txBox="1"/>
          <p:nvPr/>
        </p:nvSpPr>
        <p:spPr>
          <a:xfrm>
            <a:off x="146050" y="5894705"/>
            <a:ext cx="11365865" cy="645160"/>
          </a:xfrm>
          <a:prstGeom prst="rect">
            <a:avLst/>
          </a:prstGeom>
          <a:noFill/>
        </p:spPr>
        <p:txBody>
          <a:bodyPr wrap="square" rtlCol="0" anchor="t">
            <a:spAutoFit/>
          </a:bodyPr>
          <a:lstStyle/>
          <a:p>
            <a:pPr indent="457200"/>
            <a:r>
              <a:rPr lang="en-US" altLang="en-US" b="1">
                <a:gradFill>
                  <a:gsLst>
                    <a:gs pos="0">
                      <a:srgbClr val="E30000"/>
                    </a:gs>
                    <a:gs pos="100000">
                      <a:srgbClr val="760303"/>
                    </a:gs>
                  </a:gsLst>
                  <a:lin scaled="0"/>
                </a:gradFill>
              </a:rPr>
              <a:t>5G NIB</a:t>
            </a:r>
            <a:r>
              <a:rPr lang="en-US" altLang="en-US"/>
              <a:t> with </a:t>
            </a:r>
            <a:r>
              <a:rPr lang="en-US" altLang="en-US" b="1"/>
              <a:t>Three CELLs</a:t>
            </a:r>
            <a:r>
              <a:rPr lang="en-US" altLang="en-US"/>
              <a:t> Use cases proposed to be developed at IIIT, KALYANI  during  Long Stretch of Journey over Sea Water Channel at GANGASAGAR : </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nvPicPr>
        <p:blipFill>
          <a:blip r:embed="rId2"/>
          <a:stretch>
            <a:fillRect/>
          </a:stretch>
        </p:blipFill>
        <p:spPr>
          <a:xfrm>
            <a:off x="367665" y="554990"/>
            <a:ext cx="5240020" cy="5297170"/>
          </a:xfrm>
          <a:prstGeom prst="rect">
            <a:avLst/>
          </a:prstGeom>
          <a:noFill/>
          <a:ln w="9525">
            <a:noFill/>
          </a:ln>
        </p:spPr>
      </p:pic>
      <p:pic>
        <p:nvPicPr>
          <p:cNvPr id="5" name="Content Placeholder 3"/>
          <p:cNvPicPr>
            <a:picLocks noGrp="1" noChangeAspect="1"/>
          </p:cNvPicPr>
          <p:nvPr/>
        </p:nvPicPr>
        <p:blipFill>
          <a:blip r:embed="rId3"/>
          <a:stretch>
            <a:fillRect/>
          </a:stretch>
        </p:blipFill>
        <p:spPr>
          <a:xfrm>
            <a:off x="6539230" y="554990"/>
            <a:ext cx="5382260" cy="4372610"/>
          </a:xfrm>
          <a:prstGeom prst="rect">
            <a:avLst/>
          </a:prstGeom>
          <a:noFill/>
          <a:ln w="9525">
            <a:noFill/>
          </a:ln>
        </p:spPr>
      </p:pic>
      <p:sp>
        <p:nvSpPr>
          <p:cNvPr id="6" name="Left-Right Arrow 5"/>
          <p:cNvSpPr/>
          <p:nvPr/>
        </p:nvSpPr>
        <p:spPr>
          <a:xfrm>
            <a:off x="5607685" y="2494280"/>
            <a:ext cx="1722120" cy="934720"/>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 name="Text Box 6"/>
          <p:cNvSpPr txBox="1"/>
          <p:nvPr/>
        </p:nvSpPr>
        <p:spPr>
          <a:xfrm>
            <a:off x="5878830" y="2819400"/>
            <a:ext cx="1450975" cy="398780"/>
          </a:xfrm>
          <a:prstGeom prst="rect">
            <a:avLst/>
          </a:prstGeom>
          <a:noFill/>
        </p:spPr>
        <p:txBody>
          <a:bodyPr wrap="square" rtlCol="0">
            <a:spAutoFit/>
          </a:bodyPr>
          <a:lstStyle/>
          <a:p>
            <a:r>
              <a:rPr lang="en-US" sz="2000" b="1"/>
              <a:t>SIMILAR</a:t>
            </a:r>
          </a:p>
        </p:txBody>
      </p:sp>
      <p:sp>
        <p:nvSpPr>
          <p:cNvPr id="8" name="Text Box 7"/>
          <p:cNvSpPr txBox="1"/>
          <p:nvPr/>
        </p:nvSpPr>
        <p:spPr>
          <a:xfrm>
            <a:off x="565150" y="5693410"/>
            <a:ext cx="5530850" cy="1198880"/>
          </a:xfrm>
          <a:prstGeom prst="rect">
            <a:avLst/>
          </a:prstGeom>
          <a:noFill/>
        </p:spPr>
        <p:txBody>
          <a:bodyPr wrap="square" rtlCol="0">
            <a:spAutoFit/>
          </a:bodyPr>
          <a:lstStyle/>
          <a:p>
            <a:pPr marL="285750" indent="-285750">
              <a:buFont typeface="Wingdings" panose="05000000000000000000" charset="0"/>
              <a:buChar char="q"/>
            </a:pPr>
            <a:r>
              <a:rPr lang="en-US"/>
              <a:t>INTER-OPERABILITY among IIIT KALYANI ‘s LARGE BASE  STATION and NIB </a:t>
            </a:r>
          </a:p>
          <a:p>
            <a:pPr marL="285750" indent="-285750">
              <a:buFont typeface="Wingdings" panose="05000000000000000000" charset="0"/>
              <a:buChar char="q"/>
            </a:pPr>
            <a:r>
              <a:rPr lang="en-US"/>
              <a:t>USE CASE 2  in WATER VEHICLE  at SMART GANGASAGAR</a:t>
            </a:r>
          </a:p>
        </p:txBody>
      </p:sp>
      <p:sp>
        <p:nvSpPr>
          <p:cNvPr id="9" name="Text Box 8"/>
          <p:cNvSpPr txBox="1"/>
          <p:nvPr/>
        </p:nvSpPr>
        <p:spPr>
          <a:xfrm>
            <a:off x="6182360" y="5162550"/>
            <a:ext cx="6096000" cy="1476375"/>
          </a:xfrm>
          <a:prstGeom prst="rect">
            <a:avLst/>
          </a:prstGeom>
          <a:noFill/>
        </p:spPr>
        <p:txBody>
          <a:bodyPr wrap="square" rtlCol="0" anchor="t">
            <a:spAutoFit/>
          </a:bodyPr>
          <a:lstStyle/>
          <a:p>
            <a:pPr marL="285750" indent="-285750">
              <a:buFont typeface="Wingdings" panose="05000000000000000000" charset="0"/>
              <a:buChar char="q"/>
            </a:pPr>
            <a:r>
              <a:rPr lang="en-US">
                <a:sym typeface="+mn-ea"/>
              </a:rPr>
              <a:t>INTER-OPERABILITY among  LARGE BASE  STATION and NIB </a:t>
            </a:r>
            <a:endParaRPr lang="en-US"/>
          </a:p>
          <a:p>
            <a:pPr marL="285750" indent="-285750">
              <a:buFont typeface="Wingdings" panose="05000000000000000000" charset="0"/>
              <a:buChar char="q"/>
            </a:pPr>
            <a:r>
              <a:rPr lang="en-US">
                <a:sym typeface="+mn-ea"/>
              </a:rPr>
              <a:t>USE CASE 1  in ROAD VEHICLE with 140 GHZ  RADIO</a:t>
            </a:r>
          </a:p>
          <a:p>
            <a:pPr marL="285750" indent="-285750">
              <a:buFont typeface="Wingdings" panose="05000000000000000000" charset="0"/>
              <a:buChar char="q"/>
            </a:pPr>
            <a:r>
              <a:rPr lang="en-US">
                <a:sym typeface="+mn-ea"/>
              </a:rPr>
              <a:t>Published one  IEEE High End Journal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6911" y="996694"/>
            <a:ext cx="11600597" cy="5145206"/>
          </a:xfrm>
          <a:prstGeom prst="rect">
            <a:avLst/>
          </a:prstGeom>
        </p:spPr>
      </p:pic>
      <p:sp>
        <p:nvSpPr>
          <p:cNvPr id="5" name="Rectangle 4"/>
          <p:cNvSpPr/>
          <p:nvPr/>
        </p:nvSpPr>
        <p:spPr>
          <a:xfrm>
            <a:off x="327546" y="90648"/>
            <a:ext cx="12351224" cy="1691640"/>
          </a:xfrm>
          <a:prstGeom prst="rect">
            <a:avLst/>
          </a:prstGeom>
        </p:spPr>
        <p:txBody>
          <a:bodyPr wrap="square">
            <a:spAutoFit/>
          </a:bodyPr>
          <a:lstStyle/>
          <a:p>
            <a:pPr marL="342900" indent="-342900" algn="just">
              <a:buFont typeface="Wingdings" panose="05000000000000000000" charset="0"/>
              <a:buChar char="§"/>
            </a:pPr>
            <a:r>
              <a:rPr lang="en-US" sz="2600" b="1" u="sng" dirty="0">
                <a:solidFill>
                  <a:srgbClr val="FF0000"/>
                </a:solidFill>
                <a:sym typeface="+mn-ea"/>
              </a:rPr>
              <a:t>5G NIB with </a:t>
            </a:r>
            <a:r>
              <a:rPr lang="en-US" sz="2600" b="1" u="sng" dirty="0" smtClean="0">
                <a:solidFill>
                  <a:srgbClr val="FF0000"/>
                </a:solidFill>
                <a:sym typeface="+mn-ea"/>
              </a:rPr>
              <a:t>Five </a:t>
            </a:r>
            <a:r>
              <a:rPr lang="en-US" sz="2600" b="1" u="sng" dirty="0">
                <a:solidFill>
                  <a:srgbClr val="FF0000"/>
                </a:solidFill>
                <a:sym typeface="+mn-ea"/>
              </a:rPr>
              <a:t>CELLs Use cases </a:t>
            </a:r>
            <a:r>
              <a:rPr lang="en-US" sz="2600" b="1" u="sng" dirty="0">
                <a:sym typeface="+mn-ea"/>
              </a:rPr>
              <a:t>for above service extension at or nearby  areas surrounding </a:t>
            </a:r>
            <a:r>
              <a:rPr lang="en-US" sz="2600" b="1" u="sng" dirty="0" err="1">
                <a:sym typeface="+mn-ea"/>
              </a:rPr>
              <a:t>Gangasagar</a:t>
            </a:r>
            <a:r>
              <a:rPr lang="en-US" sz="2600" b="1" u="sng" dirty="0">
                <a:sym typeface="+mn-ea"/>
              </a:rPr>
              <a:t> Island:</a:t>
            </a:r>
            <a:endParaRPr lang="en-US" sz="2600" b="1" u="sng" dirty="0"/>
          </a:p>
          <a:p>
            <a:pPr algn="just"/>
            <a:endParaRPr lang="en-US" sz="2600" dirty="0"/>
          </a:p>
          <a:p>
            <a:endParaRPr lang="en-US" sz="2600" dirty="0">
              <a:solidFill>
                <a:srgbClr val="FF0000"/>
              </a:solidFill>
            </a:endParaRPr>
          </a:p>
        </p:txBody>
      </p:sp>
      <p:sp>
        <p:nvSpPr>
          <p:cNvPr id="6" name="Rectangle 5"/>
          <p:cNvSpPr/>
          <p:nvPr/>
        </p:nvSpPr>
        <p:spPr>
          <a:xfrm>
            <a:off x="204715" y="6045958"/>
            <a:ext cx="12801601" cy="646331"/>
          </a:xfrm>
          <a:prstGeom prst="rect">
            <a:avLst/>
          </a:prstGeom>
        </p:spPr>
        <p:txBody>
          <a:bodyPr wrap="square">
            <a:spAutoFit/>
          </a:bodyPr>
          <a:lstStyle/>
          <a:p>
            <a:r>
              <a:rPr lang="en-US" dirty="0"/>
              <a:t>Fig </a:t>
            </a:r>
            <a:r>
              <a:rPr lang="en-US" dirty="0" smtClean="0"/>
              <a:t> </a:t>
            </a:r>
            <a:r>
              <a:rPr lang="en-US" dirty="0"/>
              <a:t>: Private virtualized 5G-Advanced network at or nearby </a:t>
            </a:r>
            <a:r>
              <a:rPr lang="en-US" dirty="0" err="1"/>
              <a:t>Gangasagar</a:t>
            </a:r>
            <a:r>
              <a:rPr lang="en-US" dirty="0"/>
              <a:t> Island  to solve majority of </a:t>
            </a:r>
            <a:r>
              <a:rPr lang="en-US" dirty="0" smtClean="0"/>
              <a:t>Communication problems </a:t>
            </a:r>
            <a:r>
              <a:rPr lang="en-US" dirty="0"/>
              <a:t>of Under-served /unserved water channel and Crowded areas at Kapil Muni Temple, </a:t>
            </a:r>
            <a:r>
              <a:rPr lang="en-US" dirty="0" err="1"/>
              <a:t>Gangasagar</a:t>
            </a:r>
            <a:r>
              <a:rPr lang="en-US" dirty="0"/>
              <a:t>  .</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215" y="328930"/>
            <a:ext cx="12580620" cy="1143000"/>
          </a:xfrm>
        </p:spPr>
        <p:txBody>
          <a:bodyPr/>
          <a:lstStyle/>
          <a:p>
            <a:r>
              <a:rPr lang="en-US" sz="3600"/>
              <a:t>Motivation : </a:t>
            </a:r>
            <a:r>
              <a:rPr lang="en-US" sz="3600" b="1" u="sng" dirty="0" smtClean="0">
                <a:gradFill>
                  <a:gsLst>
                    <a:gs pos="0">
                      <a:srgbClr val="007BD3"/>
                    </a:gs>
                    <a:gs pos="100000">
                      <a:srgbClr val="034373"/>
                    </a:gs>
                  </a:gsLst>
                  <a:lin scaled="0"/>
                </a:gradFill>
                <a:sym typeface="+mn-ea"/>
              </a:rPr>
              <a:t>INTER-OPERABILITY  among </a:t>
            </a:r>
            <a:r>
              <a:rPr lang="en-US" sz="3600" b="1" u="sng" dirty="0" smtClean="0">
                <a:solidFill>
                  <a:srgbClr val="FF0000"/>
                </a:solidFill>
                <a:sym typeface="+mn-ea"/>
              </a:rPr>
              <a:t>LARGE RACK 5G</a:t>
            </a:r>
            <a:r>
              <a:rPr lang="en-US" sz="3600" b="1" u="sng" dirty="0" smtClean="0">
                <a:gradFill>
                  <a:gsLst>
                    <a:gs pos="0">
                      <a:srgbClr val="007BD3"/>
                    </a:gs>
                    <a:gs pos="100000">
                      <a:srgbClr val="034373"/>
                    </a:gs>
                  </a:gsLst>
                  <a:lin scaled="0"/>
                </a:gradFill>
                <a:sym typeface="+mn-ea"/>
              </a:rPr>
              <a:t> and </a:t>
            </a:r>
            <a:r>
              <a:rPr lang="en-US" sz="3600" b="1" u="sng" dirty="0" smtClean="0">
                <a:solidFill>
                  <a:srgbClr val="FF0000"/>
                </a:solidFill>
                <a:sym typeface="+mn-ea"/>
              </a:rPr>
              <a:t>NIBs</a:t>
            </a:r>
            <a:r>
              <a:rPr lang="en-US" sz="3600" b="1" u="sng" dirty="0" smtClean="0">
                <a:gradFill>
                  <a:gsLst>
                    <a:gs pos="0">
                      <a:srgbClr val="007BD3"/>
                    </a:gs>
                    <a:gs pos="100000">
                      <a:srgbClr val="034373"/>
                    </a:gs>
                  </a:gsLst>
                  <a:lin scaled="0"/>
                </a:gradFill>
                <a:sym typeface="+mn-ea"/>
              </a:rPr>
              <a:t> and their  INTEGRATION solves major RAN Problems </a:t>
            </a:r>
            <a:r>
              <a:rPr lang="en-US" b="1" u="sng" dirty="0" smtClean="0">
                <a:gradFill>
                  <a:gsLst>
                    <a:gs pos="0">
                      <a:srgbClr val="007BD3"/>
                    </a:gs>
                    <a:gs pos="100000">
                      <a:srgbClr val="034373"/>
                    </a:gs>
                  </a:gsLst>
                  <a:lin scaled="0"/>
                </a:gradFill>
                <a:sym typeface="+mn-ea"/>
              </a:rPr>
              <a:t> </a:t>
            </a:r>
            <a:endParaRPr lang="en-US"/>
          </a:p>
        </p:txBody>
      </p:sp>
      <p:pic>
        <p:nvPicPr>
          <p:cNvPr id="6" name="Picture 5"/>
          <p:cNvPicPr>
            <a:picLocks noChangeAspect="1"/>
          </p:cNvPicPr>
          <p:nvPr/>
        </p:nvPicPr>
        <p:blipFill>
          <a:blip r:embed="rId2"/>
          <a:stretch>
            <a:fillRect/>
          </a:stretch>
        </p:blipFill>
        <p:spPr>
          <a:xfrm>
            <a:off x="0" y="1797050"/>
            <a:ext cx="6448425" cy="4965700"/>
          </a:xfrm>
          <a:prstGeom prst="rect">
            <a:avLst/>
          </a:prstGeom>
        </p:spPr>
      </p:pic>
      <p:pic>
        <p:nvPicPr>
          <p:cNvPr id="7" name="Picture 6"/>
          <p:cNvPicPr/>
          <p:nvPr/>
        </p:nvPicPr>
        <p:blipFill>
          <a:blip r:embed="rId3"/>
          <a:stretch>
            <a:fillRect/>
          </a:stretch>
        </p:blipFill>
        <p:spPr>
          <a:xfrm>
            <a:off x="8532495" y="2055495"/>
            <a:ext cx="2439035" cy="3038475"/>
          </a:xfrm>
          <a:prstGeom prst="rect">
            <a:avLst/>
          </a:prstGeom>
        </p:spPr>
      </p:pic>
      <p:sp>
        <p:nvSpPr>
          <p:cNvPr id="4" name="Left-Right Arrow 3"/>
          <p:cNvSpPr/>
          <p:nvPr/>
        </p:nvSpPr>
        <p:spPr>
          <a:xfrm>
            <a:off x="6642735" y="3599180"/>
            <a:ext cx="1724660" cy="643890"/>
          </a:xfrm>
          <a:prstGeom prst="lef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827849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gradFill>
                  <a:gsLst>
                    <a:gs pos="0">
                      <a:srgbClr val="7B32B2"/>
                    </a:gs>
                    <a:gs pos="100000">
                      <a:srgbClr val="401A5D"/>
                    </a:gs>
                  </a:gsLst>
                  <a:lin scaled="0"/>
                </a:gradFill>
                <a:sym typeface="+mn-ea"/>
              </a:rPr>
              <a:t>‘LARGE RACK Implementation’:</a:t>
            </a:r>
            <a:r>
              <a:rPr lang="en-US" sz="1700" b="1" u="sng" dirty="0">
                <a:gradFill>
                  <a:gsLst>
                    <a:gs pos="0">
                      <a:srgbClr val="E30000"/>
                    </a:gs>
                    <a:gs pos="100000">
                      <a:srgbClr val="760303"/>
                    </a:gs>
                  </a:gsLst>
                  <a:lin scaled="0"/>
                </a:gradFill>
                <a:sym typeface="+mn-ea"/>
              </a:rPr>
              <a:t>  of 5G Split Open v-RAN Architecture revisited </a:t>
            </a:r>
          </a:p>
          <a:p>
            <a:pPr algn="just">
              <a:buFont typeface="Wingdings" panose="05000000000000000000" charset="0"/>
            </a:pPr>
            <a:r>
              <a:rPr lang="en-US" sz="1700" b="1" u="sng" dirty="0">
                <a:gradFill>
                  <a:gsLst>
                    <a:gs pos="0">
                      <a:srgbClr val="E30000"/>
                    </a:gs>
                    <a:gs pos="100000">
                      <a:srgbClr val="760303"/>
                    </a:gs>
                  </a:gsLst>
                  <a:lin scaled="0"/>
                </a:gradFill>
                <a:sym typeface="+mn-ea"/>
              </a:rPr>
              <a:t> </a:t>
            </a:r>
            <a:r>
              <a:rPr lang="en-US" altLang="en-US" sz="1700" b="1" u="sng" dirty="0" smtClean="0">
                <a:gradFill>
                  <a:gsLst>
                    <a:gs pos="0">
                      <a:srgbClr val="007BD3"/>
                    </a:gs>
                    <a:gs pos="100000">
                      <a:srgbClr val="034373"/>
                    </a:gs>
                  </a:gsLst>
                  <a:lin scaled="0"/>
                </a:gradFill>
                <a:sym typeface="+mn-ea"/>
              </a:rPr>
              <a:t>Use Case 1: Large Rack Implementation at IIIT , Kalyani </a:t>
            </a:r>
          </a:p>
          <a:p>
            <a:pPr marL="285750" indent="-285750" algn="just">
              <a:buFont typeface="Wingdings" panose="05000000000000000000" charset="0"/>
              <a:buChar char="q"/>
            </a:pPr>
            <a:r>
              <a:rPr lang="en-US" sz="1700" b="1" u="sng" dirty="0">
                <a:gradFill>
                  <a:gsLst>
                    <a:gs pos="0">
                      <a:srgbClr val="E30000"/>
                    </a:gs>
                    <a:gs pos="100000">
                      <a:srgbClr val="760303"/>
                    </a:gs>
                  </a:gsLst>
                  <a:lin scaled="0"/>
                </a:gradFill>
                <a:sym typeface="+mn-ea"/>
              </a:rPr>
              <a:t>‘ONE BO</a:t>
            </a:r>
            <a:r>
              <a:rPr lang="en-US" sz="1700" b="1" u="sng" dirty="0">
                <a:solidFill>
                  <a:srgbClr val="FF0000"/>
                </a:solidFill>
                <a:sym typeface="+mn-ea"/>
              </a:rPr>
              <a:t>X </a:t>
            </a:r>
            <a:r>
              <a:rPr lang="en-US" sz="1700" b="1" u="sng" dirty="0" smtClean="0">
                <a:solidFill>
                  <a:srgbClr val="FF0000"/>
                </a:solidFill>
                <a:sym typeface="+mn-ea"/>
              </a:rPr>
              <a:t>NIB (</a:t>
            </a:r>
            <a:r>
              <a:rPr lang="en-US" sz="1700" u="sng" dirty="0" smtClean="0">
                <a:solidFill>
                  <a:srgbClr val="FF0000"/>
                </a:solidFill>
                <a:sym typeface="+mn-ea"/>
              </a:rPr>
              <a:t>Network-In-a-Box)</a:t>
            </a:r>
            <a:r>
              <a:rPr lang="en-US" sz="1700" b="1" u="sng" dirty="0">
                <a:solidFill>
                  <a:srgbClr val="FF0000"/>
                </a:solidFill>
                <a:sym typeface="+mn-ea"/>
              </a:rPr>
              <a:t> Implementation</a:t>
            </a:r>
            <a:r>
              <a:rPr lang="en-US" sz="1700" b="1" u="sng" dirty="0">
                <a:gradFill>
                  <a:gsLst>
                    <a:gs pos="0">
                      <a:srgbClr val="E30000"/>
                    </a:gs>
                    <a:gs pos="100000">
                      <a:srgbClr val="760303"/>
                    </a:gs>
                  </a:gsLst>
                  <a:lin scaled="0"/>
                </a:gradFill>
                <a:sym typeface="+mn-ea"/>
              </a:rPr>
              <a:t>’ : of 5G Split Open v-RAN Architecture   </a:t>
            </a:r>
          </a:p>
          <a:p>
            <a:pPr marL="285750" indent="-285750" algn="l">
              <a:buFont typeface="Wingdings" panose="05000000000000000000" charset="0"/>
              <a:buChar char="v"/>
            </a:pPr>
            <a:r>
              <a:rPr lang="en-US" sz="1700" b="1" dirty="0">
                <a:solidFill>
                  <a:schemeClr val="tx1"/>
                </a:solidFill>
                <a:sym typeface="+mn-ea"/>
              </a:rPr>
              <a:t>WEBINAR 1</a:t>
            </a:r>
            <a:r>
              <a:rPr lang="en-US" altLang="en-US" sz="1700" b="1" dirty="0">
                <a:solidFill>
                  <a:schemeClr val="tx1"/>
                </a:solidFill>
                <a:sym typeface="+mn-ea"/>
              </a:rPr>
              <a:t>: Unlocking the True Potential of 5G with Network-in-a-box</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https://www.youtube.com/watch?v=5peyqzkgfXc&amp;t=4s]</a:t>
            </a:r>
          </a:p>
          <a:p>
            <a:pPr marL="285750" indent="-285750" algn="l">
              <a:buFont typeface="Wingdings" panose="05000000000000000000" charset="0"/>
              <a:buChar char="v"/>
            </a:pPr>
            <a:r>
              <a:rPr lang="en-US" sz="1700" b="1" dirty="0">
                <a:sym typeface="+mn-ea"/>
              </a:rPr>
              <a:t>WEBINAR 2: </a:t>
            </a:r>
            <a:r>
              <a:rPr lang="en-US" altLang="en-US" sz="1700" b="1" dirty="0">
                <a:gradFill>
                  <a:gsLst>
                    <a:gs pos="0">
                      <a:srgbClr val="E30000"/>
                    </a:gs>
                    <a:gs pos="100000">
                      <a:srgbClr val="760303"/>
                    </a:gs>
                  </a:gsLst>
                  <a:lin scaled="0"/>
                </a:gradFill>
                <a:sym typeface="+mn-ea"/>
              </a:rPr>
              <a:t>Exploring the Benefits of 5G Labs for Colleges and Universities | Amantya Technologies</a:t>
            </a:r>
            <a:r>
              <a:rPr lang="en-US" sz="1700" b="1" dirty="0">
                <a:gradFill>
                  <a:gsLst>
                    <a:gs pos="0">
                      <a:srgbClr val="E30000"/>
                    </a:gs>
                    <a:gs pos="100000">
                      <a:srgbClr val="760303"/>
                    </a:gs>
                  </a:gsLst>
                  <a:lin scaled="0"/>
                </a:gradFill>
                <a:sym typeface="+mn-ea"/>
              </a:rPr>
              <a:t> [ </a:t>
            </a:r>
            <a:r>
              <a:rPr lang="en-US" altLang="en-US" sz="1700" b="1" dirty="0">
                <a:gradFill>
                  <a:gsLst>
                    <a:gs pos="0">
                      <a:srgbClr val="E30000"/>
                    </a:gs>
                    <a:gs pos="100000">
                      <a:srgbClr val="760303"/>
                    </a:gs>
                  </a:gsLst>
                  <a:lin scaled="0"/>
                </a:gradFill>
                <a:sym typeface="+mn-ea"/>
              </a:rPr>
              <a:t>https://www.youtube.com/watch?v=zh9XJPZlGQw]</a:t>
            </a:r>
            <a:endParaRPr lang="en-US" altLang="en-US" sz="1700" b="1" u="sng" dirty="0">
              <a:gradFill>
                <a:gsLst>
                  <a:gs pos="0">
                    <a:srgbClr val="E30000"/>
                  </a:gs>
                  <a:gs pos="100000">
                    <a:srgbClr val="760303"/>
                  </a:gs>
                </a:gsLst>
                <a:lin scaled="0"/>
              </a:gradFill>
              <a:sym typeface="+mn-ea"/>
            </a:endParaRPr>
          </a:p>
          <a:p>
            <a:pPr marL="342900" indent="-342900">
              <a:buFont typeface="Wingdings" panose="05000000000000000000" charset="0"/>
              <a:buChar char="v"/>
            </a:pPr>
            <a:r>
              <a:rPr lang="en-US" sz="1700" b="1" u="sng" dirty="0" smtClean="0">
                <a:gradFill>
                  <a:gsLst>
                    <a:gs pos="0">
                      <a:srgbClr val="007BD3"/>
                    </a:gs>
                    <a:gs pos="100000">
                      <a:srgbClr val="034373"/>
                    </a:gs>
                  </a:gsLst>
                  <a:lin scaled="0"/>
                </a:gradFill>
                <a:sym typeface="+mn-ea"/>
              </a:rPr>
              <a:t>Review  </a:t>
            </a:r>
            <a:r>
              <a:rPr lang="en-US" sz="1700" b="1" u="sng" dirty="0" smtClean="0">
                <a:solidFill>
                  <a:srgbClr val="0070C0"/>
                </a:solidFill>
                <a:sym typeface="+mn-ea"/>
              </a:rPr>
              <a:t>on  ‘5G/6G  NIB’ (</a:t>
            </a:r>
            <a:r>
              <a:rPr lang="en-US" sz="1700" u="sng" dirty="0" smtClean="0">
                <a:solidFill>
                  <a:srgbClr val="0070C0"/>
                </a:solidFill>
                <a:sym typeface="+mn-ea"/>
              </a:rPr>
              <a:t>Network-In-a-Box): Objective, Paper 1 </a:t>
            </a:r>
            <a:r>
              <a:rPr lang="en-US" altLang="en-US" sz="1700" dirty="0">
                <a:sym typeface="+mn-ea"/>
              </a:rPr>
              <a:t>Edge Task Migration With 6G-Enabled Network in Box for </a:t>
            </a:r>
            <a:r>
              <a:rPr lang="en-US" altLang="en-US" sz="1700" dirty="0" err="1">
                <a:sym typeface="+mn-ea"/>
              </a:rPr>
              <a:t>Cybertwin</a:t>
            </a:r>
            <a:r>
              <a:rPr lang="en-US" altLang="en-US" sz="1700" dirty="0">
                <a:sym typeface="+mn-ea"/>
              </a:rPr>
              <a:t>-Based Internet of Vehicles</a:t>
            </a:r>
            <a:endParaRPr lang="en-US" sz="1700" u="sng" dirty="0" smtClean="0">
              <a:solidFill>
                <a:srgbClr val="0070C0"/>
              </a:solidFill>
              <a:sym typeface="+mn-ea"/>
            </a:endParaRPr>
          </a:p>
          <a:p>
            <a:pPr marL="285750" indent="-285750">
              <a:buFont typeface="Wingdings" panose="05000000000000000000" charset="0"/>
              <a:buChar char="o"/>
            </a:pPr>
            <a:r>
              <a:rPr lang="en-US" sz="1700" b="1" u="sng" dirty="0" smtClean="0">
                <a:gradFill>
                  <a:gsLst>
                    <a:gs pos="0">
                      <a:srgbClr val="007BD3"/>
                    </a:gs>
                    <a:gs pos="100000">
                      <a:srgbClr val="034373"/>
                    </a:gs>
                  </a:gsLst>
                  <a:lin scaled="0"/>
                </a:gradFill>
                <a:sym typeface="+mn-ea"/>
              </a:rPr>
              <a:t>INTER-OPERABILITY  among LARGE RACK 5G and NIBs and their  INTEGRATION </a:t>
            </a:r>
          </a:p>
          <a:p>
            <a:pPr>
              <a:buFont typeface="Wingdings" panose="05000000000000000000" charset="0"/>
            </a:pPr>
            <a:r>
              <a:rPr lang="en-US" sz="1700" b="1" u="sng" dirty="0">
                <a:gradFill>
                  <a:gsLst>
                    <a:gs pos="0">
                      <a:srgbClr val="E30000"/>
                    </a:gs>
                    <a:gs pos="100000">
                      <a:srgbClr val="760303"/>
                    </a:gs>
                  </a:gsLst>
                  <a:lin scaled="0"/>
                </a:gradFill>
                <a:sym typeface="+mn-ea"/>
              </a:rPr>
              <a:t>Use Case 2: IIIT KALYANI Debuts  </a:t>
            </a:r>
            <a:r>
              <a:rPr lang="en-US" sz="1700" b="1" u="sng" dirty="0">
                <a:solidFill>
                  <a:srgbClr val="00B050"/>
                </a:solidFill>
                <a:sym typeface="+mn-ea"/>
              </a:rPr>
              <a:t>Smart Island</a:t>
            </a:r>
            <a:r>
              <a:rPr lang="en-US" sz="1700" b="1" u="sng" dirty="0">
                <a:gradFill>
                  <a:gsLst>
                    <a:gs pos="0">
                      <a:srgbClr val="E30000"/>
                    </a:gs>
                    <a:gs pos="100000">
                      <a:srgbClr val="760303"/>
                    </a:gs>
                  </a:gsLst>
                  <a:lin scaled="0"/>
                </a:gradFill>
                <a:sym typeface="+mn-ea"/>
              </a:rPr>
              <a:t> (Running </a:t>
            </a:r>
            <a:r>
              <a:rPr lang="en-US" sz="1700" b="1" u="sng" dirty="0">
                <a:solidFill>
                  <a:srgbClr val="00B0F0"/>
                </a:solidFill>
                <a:sym typeface="+mn-ea"/>
              </a:rPr>
              <a:t>Project )</a:t>
            </a:r>
            <a:r>
              <a:rPr lang="en-US" sz="1700" b="1" u="sng" dirty="0">
                <a:gradFill>
                  <a:gsLst>
                    <a:gs pos="0">
                      <a:srgbClr val="E30000"/>
                    </a:gs>
                    <a:gs pos="100000">
                      <a:srgbClr val="760303"/>
                    </a:gs>
                  </a:gsLst>
                  <a:lin scaled="0"/>
                </a:gradFill>
                <a:sym typeface="+mn-ea"/>
              </a:rPr>
              <a:t> with </a:t>
            </a:r>
            <a:r>
              <a:rPr lang="en-US" altLang="en-US" sz="1700" b="1" u="sng" dirty="0">
                <a:gradFill>
                  <a:gsLst>
                    <a:gs pos="0">
                      <a:srgbClr val="E30000"/>
                    </a:gs>
                    <a:gs pos="100000">
                      <a:srgbClr val="760303"/>
                    </a:gs>
                  </a:gsLst>
                  <a:lin scaled="0"/>
                </a:gradFill>
                <a:sym typeface="+mn-ea"/>
              </a:rPr>
              <a:t> </a:t>
            </a:r>
            <a:r>
              <a:rPr lang="en-US" sz="1700" b="1" u="sng" dirty="0">
                <a:gradFill>
                  <a:gsLst>
                    <a:gs pos="0">
                      <a:srgbClr val="E30000"/>
                    </a:gs>
                    <a:gs pos="100000">
                      <a:srgbClr val="760303"/>
                    </a:gs>
                  </a:gsLst>
                  <a:lin scaled="0"/>
                </a:gradFill>
                <a:sym typeface="+mn-ea"/>
              </a:rPr>
              <a:t>DELL Servers having </a:t>
            </a:r>
            <a:r>
              <a:rPr lang="en-US" altLang="en-US" sz="1700" b="1" u="sng" dirty="0">
                <a:gradFill>
                  <a:gsLst>
                    <a:gs pos="0">
                      <a:srgbClr val="E30000"/>
                    </a:gs>
                    <a:gs pos="100000">
                      <a:srgbClr val="760303"/>
                    </a:gs>
                  </a:gsLst>
                  <a:lin scaled="0"/>
                </a:gradFill>
                <a:sym typeface="+mn-ea"/>
              </a:rPr>
              <a:t>Intel® Xeon Gold 3.0 GHz 5317 x 2 processor </a:t>
            </a:r>
            <a:endParaRPr lang="en-US" sz="1700" b="1" u="sng"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1700" b="1" dirty="0">
                <a:sym typeface="+mn-ea"/>
              </a:rPr>
              <a:t>Project  ‘</a:t>
            </a:r>
            <a:r>
              <a:rPr lang="en-US" sz="1700" b="1" dirty="0">
                <a:solidFill>
                  <a:srgbClr val="FF0000"/>
                </a:solidFill>
                <a:sym typeface="+mn-ea"/>
              </a:rPr>
              <a:t>SMART_GANGASAGAR </a:t>
            </a:r>
            <a:r>
              <a:rPr lang="en-US" sz="1700" b="1" dirty="0">
                <a:sym typeface="+mn-ea"/>
              </a:rPr>
              <a:t>’ </a:t>
            </a:r>
            <a:r>
              <a:rPr lang="en-US" sz="1700" b="1" dirty="0">
                <a:gradFill>
                  <a:gsLst>
                    <a:gs pos="0">
                      <a:srgbClr val="007BD3"/>
                    </a:gs>
                    <a:gs pos="100000">
                      <a:srgbClr val="034373"/>
                    </a:gs>
                  </a:gsLst>
                  <a:lin scaled="0"/>
                </a:gradFill>
                <a:sym typeface="+mn-ea"/>
              </a:rPr>
              <a:t>sponsored by DRDO</a:t>
            </a:r>
            <a:r>
              <a:rPr lang="en-US" sz="1700" b="1" dirty="0">
                <a:sym typeface="+mn-ea"/>
              </a:rPr>
              <a:t>: IIIT, KALYANI 5G O-RAN / V-RAN </a:t>
            </a:r>
            <a:r>
              <a:rPr lang="en-US" sz="1700" b="1" dirty="0">
                <a:solidFill>
                  <a:srgbClr val="FF0000"/>
                </a:solidFill>
                <a:sym typeface="+mn-ea"/>
              </a:rPr>
              <a:t>Architecture DEPLOYMENTS over SEA/ISLAND Communication at or surrounding  </a:t>
            </a:r>
            <a:r>
              <a:rPr lang="en-US" sz="1700" b="1" dirty="0" err="1">
                <a:solidFill>
                  <a:srgbClr val="FF0000"/>
                </a:solidFill>
                <a:sym typeface="+mn-ea"/>
              </a:rPr>
              <a:t>Gangasagar</a:t>
            </a:r>
            <a:r>
              <a:rPr lang="en-US" sz="1700" b="1" dirty="0">
                <a:sym typeface="+mn-ea"/>
              </a:rPr>
              <a:t> with Five Cells</a:t>
            </a:r>
            <a:endParaRPr lang="en-US" sz="1700" b="1" dirty="0">
              <a:gradFill>
                <a:gsLst>
                  <a:gs pos="0">
                    <a:srgbClr val="E30000"/>
                  </a:gs>
                  <a:gs pos="100000">
                    <a:srgbClr val="760303"/>
                  </a:gs>
                </a:gsLst>
                <a:lin scaled="0"/>
              </a:gradFill>
              <a:sym typeface="+mn-ea"/>
            </a:endParaRPr>
          </a:p>
          <a:p>
            <a:pPr marL="342900" indent="-342900" algn="just">
              <a:buFont typeface="Wingdings" panose="05000000000000000000" charset="0"/>
              <a:buChar char="§"/>
            </a:pPr>
            <a:r>
              <a:rPr lang="en-US" sz="1700" b="1" u="sng" dirty="0" smtClean="0">
                <a:solidFill>
                  <a:srgbClr val="FF0000"/>
                </a:solidFill>
              </a:rPr>
              <a:t>5G NIB with One </a:t>
            </a:r>
            <a:r>
              <a:rPr lang="en-US" sz="1700" b="1" u="sng" dirty="0">
                <a:solidFill>
                  <a:srgbClr val="FF0000"/>
                </a:solidFill>
              </a:rPr>
              <a:t>Cell Use Case </a:t>
            </a:r>
            <a:r>
              <a:rPr lang="en-US" sz="1700" b="1" u="sng" dirty="0"/>
              <a:t>during  Short Stretch of Journey over Sea Water Channel:  </a:t>
            </a:r>
          </a:p>
          <a:p>
            <a:pPr algn="just"/>
            <a:r>
              <a:rPr lang="en-US" sz="1700" dirty="0"/>
              <a:t>AI enabled 5G Vessels with </a:t>
            </a:r>
            <a:r>
              <a:rPr lang="en-US" sz="1700" dirty="0">
                <a:solidFill>
                  <a:srgbClr val="FF0000"/>
                </a:solidFill>
              </a:rPr>
              <a:t>5G URLLC Slice </a:t>
            </a:r>
            <a:r>
              <a:rPr lang="en-US" sz="1700" dirty="0"/>
              <a:t>operational at </a:t>
            </a:r>
            <a:r>
              <a:rPr lang="en-US" sz="1700" dirty="0" err="1"/>
              <a:t>Gangasagar</a:t>
            </a:r>
            <a:r>
              <a:rPr lang="en-US" sz="1700" dirty="0"/>
              <a:t> Island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Three </a:t>
            </a:r>
            <a:r>
              <a:rPr lang="en-US" sz="1700" b="1" u="sng" dirty="0">
                <a:solidFill>
                  <a:srgbClr val="FF0000"/>
                </a:solidFill>
              </a:rPr>
              <a:t>CELLs Use cases </a:t>
            </a:r>
            <a:r>
              <a:rPr lang="en-US" sz="1700" b="1" u="sng" dirty="0">
                <a:sym typeface="+mn-ea"/>
              </a:rPr>
              <a:t>during  Long Stretch of Journey over Sea Water Channel: </a:t>
            </a:r>
            <a:r>
              <a:rPr lang="en-US" sz="1700" b="1" u="sng" dirty="0"/>
              <a:t>:</a:t>
            </a:r>
          </a:p>
          <a:p>
            <a:pPr algn="just"/>
            <a:r>
              <a:rPr lang="en-US" sz="1700" dirty="0"/>
              <a:t>Ensuring Service Continuity in </a:t>
            </a:r>
            <a:r>
              <a:rPr lang="en-US" sz="1700" dirty="0">
                <a:solidFill>
                  <a:srgbClr val="FF0000"/>
                </a:solidFill>
              </a:rPr>
              <a:t>Integrated Terrestrial and Non-Terrestrial Network (TN-NTN)</a:t>
            </a:r>
            <a:r>
              <a:rPr lang="en-US" sz="1700" dirty="0"/>
              <a:t> and Use Cases in Water Vehicles with Infotainment, </a:t>
            </a:r>
            <a:r>
              <a:rPr lang="en-US" sz="1700" dirty="0" err="1"/>
              <a:t>IoT</a:t>
            </a:r>
            <a:r>
              <a:rPr lang="en-US" sz="1700" dirty="0"/>
              <a:t> and </a:t>
            </a:r>
            <a:r>
              <a:rPr lang="en-US" sz="1700" dirty="0" err="1"/>
              <a:t>IoV</a:t>
            </a:r>
            <a:r>
              <a:rPr lang="en-US" sz="1700" dirty="0"/>
              <a:t> services </a:t>
            </a:r>
          </a:p>
          <a:p>
            <a:pPr marL="342900" indent="-342900" algn="just">
              <a:buFont typeface="Wingdings" panose="05000000000000000000" charset="0"/>
              <a:buChar char="§"/>
            </a:pPr>
            <a:r>
              <a:rPr lang="en-US" sz="1700" b="1" u="sng" dirty="0">
                <a:solidFill>
                  <a:srgbClr val="FF0000"/>
                </a:solidFill>
              </a:rPr>
              <a:t>5G NIB with </a:t>
            </a:r>
            <a:r>
              <a:rPr lang="en-US" sz="1700" b="1" u="sng" dirty="0" smtClean="0">
                <a:solidFill>
                  <a:srgbClr val="FF0000"/>
                </a:solidFill>
              </a:rPr>
              <a:t>Five </a:t>
            </a:r>
            <a:r>
              <a:rPr lang="en-US" sz="1700" b="1" u="sng" dirty="0">
                <a:solidFill>
                  <a:srgbClr val="FF0000"/>
                </a:solidFill>
              </a:rPr>
              <a:t>CELLs Use cases </a:t>
            </a:r>
            <a:r>
              <a:rPr lang="en-US" sz="1700" b="1" u="sng" dirty="0"/>
              <a:t>for above service extension </a:t>
            </a:r>
            <a:r>
              <a:rPr lang="en-US" sz="1700" b="1" u="sng" dirty="0">
                <a:sym typeface="+mn-ea"/>
              </a:rPr>
              <a:t>at or nearby  areas surrounding </a:t>
            </a:r>
            <a:r>
              <a:rPr lang="en-US" sz="1700" b="1" u="sng" dirty="0" err="1">
                <a:sym typeface="+mn-ea"/>
              </a:rPr>
              <a:t>Gangasagar</a:t>
            </a:r>
            <a:r>
              <a:rPr lang="en-US" sz="1700" b="1" u="sng" dirty="0">
                <a:sym typeface="+mn-ea"/>
              </a:rPr>
              <a:t> Island</a:t>
            </a:r>
            <a:r>
              <a:rPr lang="en-US" sz="1700" b="1" u="sng" dirty="0"/>
              <a:t>:</a:t>
            </a:r>
          </a:p>
          <a:p>
            <a:pPr algn="just"/>
            <a:r>
              <a:rPr lang="en-US" sz="1700" dirty="0"/>
              <a:t>Design and Implementation of </a:t>
            </a:r>
            <a:r>
              <a:rPr lang="en-US" sz="1700" b="1" dirty="0"/>
              <a:t>5G-Advanced</a:t>
            </a:r>
            <a:r>
              <a:rPr lang="en-US" sz="1700" dirty="0"/>
              <a:t> </a:t>
            </a:r>
            <a:r>
              <a:rPr lang="en-US" sz="1700" b="1" dirty="0"/>
              <a:t>Infrastructure </a:t>
            </a:r>
            <a:r>
              <a:rPr lang="en-US" sz="1700" b="1" dirty="0" smtClean="0"/>
              <a:t>2.0 </a:t>
            </a:r>
            <a:r>
              <a:rPr lang="en-US" sz="1700" dirty="0" smtClean="0"/>
              <a:t>based </a:t>
            </a:r>
            <a:r>
              <a:rPr lang="en-US" sz="1700" dirty="0"/>
              <a:t>Private Network at  nearby  areas surrounding </a:t>
            </a:r>
            <a:r>
              <a:rPr lang="en-US" sz="1700" dirty="0" err="1"/>
              <a:t>Gangasagar</a:t>
            </a:r>
            <a:r>
              <a:rPr lang="en-US" sz="1700" dirty="0"/>
              <a:t> Island </a:t>
            </a:r>
            <a:endParaRPr lang="en-US" sz="1700" dirty="0" smtClean="0"/>
          </a:p>
          <a:p>
            <a:pPr algn="just"/>
            <a:endParaRPr lang="en-US" sz="1600" dirty="0"/>
          </a:p>
          <a:p>
            <a:endParaRPr lang="en-US" sz="2800" u="sng" dirty="0" smtClean="0">
              <a:solidFill>
                <a:srgbClr val="0070C0"/>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p>
        </p:txBody>
      </p:sp>
      <p:sp>
        <p:nvSpPr>
          <p:cNvPr id="5" name="Text Box 4"/>
          <p:cNvSpPr txBox="1"/>
          <p:nvPr/>
        </p:nvSpPr>
        <p:spPr>
          <a:xfrm>
            <a:off x="315595" y="230188"/>
            <a:ext cx="11498580" cy="8278495"/>
          </a:xfrm>
          <a:prstGeom prst="rect">
            <a:avLst/>
          </a:prstGeom>
          <a:noFill/>
        </p:spPr>
        <p:txBody>
          <a:bodyPr wrap="square" rtlCol="0">
            <a:spAutoFit/>
          </a:bodyPr>
          <a:lstStyle/>
          <a:p>
            <a:endParaRPr lang="en-US" altLang="en-US" sz="2400" b="1" dirty="0" smtClean="0">
              <a:sym typeface="+mn-ea"/>
            </a:endParaRPr>
          </a:p>
          <a:p>
            <a:pPr algn="just">
              <a:buFont typeface="Wingdings" panose="05000000000000000000" charset="0"/>
            </a:pPr>
            <a:r>
              <a:rPr lang="en-US" sz="1700" b="1" u="sng" dirty="0" smtClean="0">
                <a:gradFill>
                  <a:gsLst>
                    <a:gs pos="0">
                      <a:srgbClr val="E30000"/>
                    </a:gs>
                    <a:gs pos="100000">
                      <a:srgbClr val="760303"/>
                    </a:gs>
                  </a:gsLst>
                  <a:lin scaled="0"/>
                </a:gradFill>
                <a:sym typeface="+mn-ea"/>
              </a:rPr>
              <a:t>5G </a:t>
            </a:r>
            <a:r>
              <a:rPr lang="en-US" sz="1700" b="1" u="sng" dirty="0">
                <a:gradFill>
                  <a:gsLst>
                    <a:gs pos="0">
                      <a:srgbClr val="E30000"/>
                    </a:gs>
                    <a:gs pos="100000">
                      <a:srgbClr val="760303"/>
                    </a:gs>
                  </a:gsLst>
                  <a:lin scaled="0"/>
                </a:gradFill>
                <a:sym typeface="+mn-ea"/>
              </a:rPr>
              <a:t>RAN ARCHITECTURE Further Evoluation</a:t>
            </a:r>
          </a:p>
          <a:p>
            <a:pPr marL="285750" indent="-285750" algn="just">
              <a:buFont typeface="Wingdings" panose="05000000000000000000" charset="0"/>
              <a:buChar char="o"/>
            </a:pPr>
            <a:r>
              <a:rPr lang="en-US" sz="1700" b="1" u="sng" dirty="0">
                <a:gradFill>
                  <a:gsLst>
                    <a:gs pos="0">
                      <a:srgbClr val="7B32B2"/>
                    </a:gs>
                    <a:gs pos="100000">
                      <a:srgbClr val="401A5D"/>
                    </a:gs>
                  </a:gsLst>
                  <a:lin scaled="0"/>
                </a:gradFill>
                <a:sym typeface="+mn-ea"/>
              </a:rPr>
              <a:t>‘LARGE RACK Implementation’:</a:t>
            </a:r>
            <a:r>
              <a:rPr lang="en-US" sz="1700" b="1" u="sng" dirty="0">
                <a:gradFill>
                  <a:gsLst>
                    <a:gs pos="0">
                      <a:srgbClr val="E30000"/>
                    </a:gs>
                    <a:gs pos="100000">
                      <a:srgbClr val="760303"/>
                    </a:gs>
                  </a:gsLst>
                  <a:lin scaled="0"/>
                </a:gradFill>
                <a:sym typeface="+mn-ea"/>
              </a:rPr>
              <a:t>  of 5G Split Open v-RAN Architecture revisited </a:t>
            </a:r>
          </a:p>
          <a:p>
            <a:pPr algn="just">
              <a:buFont typeface="Wingdings" panose="05000000000000000000" charset="0"/>
            </a:pPr>
            <a:r>
              <a:rPr lang="en-US" sz="1700" b="1" u="sng" dirty="0">
                <a:gradFill>
                  <a:gsLst>
                    <a:gs pos="0">
                      <a:srgbClr val="E30000"/>
                    </a:gs>
                    <a:gs pos="100000">
                      <a:srgbClr val="760303"/>
                    </a:gs>
                  </a:gsLst>
                  <a:lin scaled="0"/>
                </a:gradFill>
                <a:sym typeface="+mn-ea"/>
              </a:rPr>
              <a:t> </a:t>
            </a:r>
            <a:r>
              <a:rPr lang="en-US" altLang="en-US" sz="1700" b="1" u="sng" dirty="0" smtClean="0">
                <a:gradFill>
                  <a:gsLst>
                    <a:gs pos="0">
                      <a:srgbClr val="007BD3"/>
                    </a:gs>
                    <a:gs pos="100000">
                      <a:srgbClr val="034373"/>
                    </a:gs>
                  </a:gsLst>
                  <a:lin scaled="0"/>
                </a:gradFill>
                <a:sym typeface="+mn-ea"/>
              </a:rPr>
              <a:t>Use Case 1: Large Rack Implementation at IIIT , Kalyani </a:t>
            </a:r>
          </a:p>
          <a:p>
            <a:pPr marL="285750" indent="-285750" algn="just">
              <a:buFont typeface="Wingdings" panose="05000000000000000000" charset="0"/>
              <a:buChar char="q"/>
            </a:pPr>
            <a:r>
              <a:rPr lang="en-US" sz="1700" b="1" u="sng" dirty="0">
                <a:solidFill>
                  <a:schemeClr val="bg1"/>
                </a:solidFill>
                <a:sym typeface="+mn-ea"/>
              </a:rPr>
              <a:t>‘ONE BOX </a:t>
            </a:r>
            <a:r>
              <a:rPr lang="en-US" sz="1700" b="1" u="sng" dirty="0" smtClean="0">
                <a:solidFill>
                  <a:schemeClr val="bg1"/>
                </a:solidFill>
                <a:sym typeface="+mn-ea"/>
              </a:rPr>
              <a:t>NIB (</a:t>
            </a:r>
            <a:r>
              <a:rPr lang="en-US" sz="1700" u="sng" dirty="0" smtClean="0">
                <a:solidFill>
                  <a:schemeClr val="bg1"/>
                </a:solidFill>
                <a:sym typeface="+mn-ea"/>
              </a:rPr>
              <a:t>Network-In-a-Box)</a:t>
            </a:r>
            <a:r>
              <a:rPr lang="en-US" sz="1700" b="1" u="sng" dirty="0">
                <a:solidFill>
                  <a:schemeClr val="bg1"/>
                </a:solidFill>
                <a:sym typeface="+mn-ea"/>
              </a:rPr>
              <a:t> Implementation’ : of 5G Split Open v-RAN Architecture   </a:t>
            </a:r>
          </a:p>
          <a:p>
            <a:pPr marL="285750" indent="-285750" algn="l">
              <a:buFont typeface="Wingdings" panose="05000000000000000000" charset="0"/>
              <a:buChar char="v"/>
            </a:pPr>
            <a:r>
              <a:rPr lang="en-US" sz="1700" b="1" dirty="0">
                <a:solidFill>
                  <a:schemeClr val="bg1"/>
                </a:solidFill>
                <a:sym typeface="+mn-ea"/>
              </a:rPr>
              <a:t>WEBINAR 1</a:t>
            </a:r>
            <a:r>
              <a:rPr lang="en-US" altLang="en-US" sz="1700" b="1" dirty="0">
                <a:solidFill>
                  <a:schemeClr val="bg1"/>
                </a:solidFill>
                <a:sym typeface="+mn-ea"/>
              </a:rPr>
              <a:t>: Unlocking the True Potential of 5G with Network-in-a-box</a:t>
            </a:r>
            <a:r>
              <a:rPr lang="en-US" sz="1700" b="1" dirty="0">
                <a:solidFill>
                  <a:schemeClr val="bg1"/>
                </a:solidFill>
                <a:sym typeface="+mn-ea"/>
              </a:rPr>
              <a:t>  [ </a:t>
            </a:r>
            <a:r>
              <a:rPr lang="en-US" altLang="en-US" sz="1700" b="1" dirty="0">
                <a:solidFill>
                  <a:schemeClr val="bg1"/>
                </a:solidFill>
                <a:sym typeface="+mn-ea"/>
              </a:rPr>
              <a:t>https://www.youtube.com/watch?v=5peyqzkgfXc&amp;t=4s]</a:t>
            </a:r>
          </a:p>
          <a:p>
            <a:pPr marL="285750" indent="-285750" algn="l">
              <a:buFont typeface="Wingdings" panose="05000000000000000000" charset="0"/>
              <a:buChar char="v"/>
            </a:pPr>
            <a:r>
              <a:rPr lang="en-US" sz="1700" b="1" dirty="0">
                <a:solidFill>
                  <a:schemeClr val="bg1"/>
                </a:solidFill>
                <a:sym typeface="+mn-ea"/>
              </a:rPr>
              <a:t>WEBINAR 2: </a:t>
            </a:r>
            <a:r>
              <a:rPr lang="en-US" altLang="en-US" sz="1700" b="1" dirty="0">
                <a:solidFill>
                  <a:schemeClr val="bg1"/>
                </a:solidFill>
                <a:sym typeface="+mn-ea"/>
              </a:rPr>
              <a:t>Exploring the Benefits of 5G Labs for Colleges and Universities | Amantya Technologies</a:t>
            </a:r>
            <a:r>
              <a:rPr lang="en-US" sz="1700" b="1" dirty="0">
                <a:solidFill>
                  <a:schemeClr val="bg1"/>
                </a:solidFill>
                <a:sym typeface="+mn-ea"/>
              </a:rPr>
              <a:t> [ </a:t>
            </a:r>
            <a:r>
              <a:rPr lang="en-US" altLang="en-US" sz="1700" b="1" dirty="0">
                <a:solidFill>
                  <a:schemeClr val="bg1"/>
                </a:solidFill>
                <a:sym typeface="+mn-ea"/>
              </a:rPr>
              <a:t>https://www.youtube.com/watch?v=zh9XJPZlGQw]</a:t>
            </a:r>
            <a:endParaRPr lang="en-US" altLang="en-US" sz="1700" b="1" u="sng" dirty="0">
              <a:solidFill>
                <a:schemeClr val="bg1"/>
              </a:solidFill>
              <a:sym typeface="+mn-ea"/>
            </a:endParaRPr>
          </a:p>
          <a:p>
            <a:pPr marL="342900" indent="-342900">
              <a:buFont typeface="Wingdings" panose="05000000000000000000" charset="0"/>
              <a:buChar char="v"/>
            </a:pPr>
            <a:r>
              <a:rPr lang="en-US" sz="1700" b="1" u="sng" dirty="0" smtClean="0">
                <a:solidFill>
                  <a:schemeClr val="bg1"/>
                </a:solidFill>
                <a:sym typeface="+mn-ea"/>
              </a:rPr>
              <a:t>Review  on  ‘5G/6G  NIB’ (</a:t>
            </a:r>
            <a:r>
              <a:rPr lang="en-US" sz="1700" u="sng" dirty="0" smtClean="0">
                <a:solidFill>
                  <a:schemeClr val="bg1"/>
                </a:solidFill>
                <a:sym typeface="+mn-ea"/>
              </a:rPr>
              <a:t>Network-In-a-Box): Objective, Paper 1 </a:t>
            </a:r>
            <a:r>
              <a:rPr lang="en-US" altLang="en-US" sz="1700" dirty="0">
                <a:solidFill>
                  <a:schemeClr val="bg1"/>
                </a:solidFill>
                <a:sym typeface="+mn-ea"/>
              </a:rPr>
              <a:t>Edge Task Migration With 6G-Enabled Network in Box for </a:t>
            </a:r>
            <a:r>
              <a:rPr lang="en-US" altLang="en-US" sz="1700" dirty="0" err="1">
                <a:solidFill>
                  <a:schemeClr val="bg1"/>
                </a:solidFill>
                <a:sym typeface="+mn-ea"/>
              </a:rPr>
              <a:t>Cybertwin</a:t>
            </a:r>
            <a:r>
              <a:rPr lang="en-US" altLang="en-US" sz="1700" dirty="0">
                <a:solidFill>
                  <a:schemeClr val="bg1"/>
                </a:solidFill>
                <a:sym typeface="+mn-ea"/>
              </a:rPr>
              <a:t>-Based Internet of Vehicles</a:t>
            </a:r>
            <a:endParaRPr lang="en-US" sz="1700" u="sng" dirty="0" smtClean="0">
              <a:solidFill>
                <a:schemeClr val="bg1"/>
              </a:solidFill>
              <a:sym typeface="+mn-ea"/>
            </a:endParaRPr>
          </a:p>
          <a:p>
            <a:pPr marL="285750" indent="-285750">
              <a:buFont typeface="Wingdings" panose="05000000000000000000" charset="0"/>
              <a:buChar char="o"/>
            </a:pPr>
            <a:r>
              <a:rPr lang="en-US" sz="1700" b="1" u="sng" dirty="0" smtClean="0">
                <a:solidFill>
                  <a:schemeClr val="bg1"/>
                </a:solidFill>
                <a:sym typeface="+mn-ea"/>
              </a:rPr>
              <a:t>INTER-OPERABILITY  among LARGE RACK 5G and NIBs and their  INTEGRATION </a:t>
            </a:r>
          </a:p>
          <a:p>
            <a:pPr>
              <a:buFont typeface="Wingdings" panose="05000000000000000000" charset="0"/>
            </a:pPr>
            <a:r>
              <a:rPr lang="en-US" sz="1700" b="1" u="sng" dirty="0">
                <a:solidFill>
                  <a:schemeClr val="bg1"/>
                </a:solidFill>
                <a:sym typeface="+mn-ea"/>
              </a:rPr>
              <a:t>Use Case 2: IIIT KALYANI Debuts  Smart Island (Running Project ) with </a:t>
            </a:r>
            <a:r>
              <a:rPr lang="en-US" altLang="en-US" sz="1700" b="1" u="sng" dirty="0">
                <a:solidFill>
                  <a:schemeClr val="bg1"/>
                </a:solidFill>
                <a:sym typeface="+mn-ea"/>
              </a:rPr>
              <a:t> </a:t>
            </a:r>
            <a:r>
              <a:rPr lang="en-US" sz="1700" b="1" u="sng" dirty="0">
                <a:solidFill>
                  <a:schemeClr val="bg1"/>
                </a:solidFill>
                <a:sym typeface="+mn-ea"/>
              </a:rPr>
              <a:t>DELL Servers having </a:t>
            </a:r>
            <a:r>
              <a:rPr lang="en-US" altLang="en-US" sz="1700" b="1" u="sng" dirty="0">
                <a:solidFill>
                  <a:schemeClr val="bg1"/>
                </a:solidFill>
                <a:sym typeface="+mn-ea"/>
              </a:rPr>
              <a:t>Intel® Xeon Gold 3.0 GHz 5317 x 2 processor </a:t>
            </a:r>
            <a:endParaRPr lang="en-US" sz="1700" b="1" u="sng" dirty="0">
              <a:solidFill>
                <a:schemeClr val="bg1"/>
              </a:solidFill>
              <a:sym typeface="+mn-ea"/>
            </a:endParaRPr>
          </a:p>
          <a:p>
            <a:pPr marL="457200" indent="-457200" algn="just">
              <a:buFont typeface="Wingdings" panose="05000000000000000000" pitchFamily="2" charset="2"/>
              <a:buChar char="Ø"/>
            </a:pPr>
            <a:r>
              <a:rPr lang="en-US" sz="1700" b="1" dirty="0">
                <a:solidFill>
                  <a:schemeClr val="bg1"/>
                </a:solidFill>
                <a:sym typeface="+mn-ea"/>
              </a:rPr>
              <a:t>Project  ‘SMART_GANGASAGAR ’ sponsored by DRDO: IIIT, KALYANI 5G O-RAN / V-RAN Architecture DEPLOYMENTS over SEA/ISLAND Communication at or surrounding  </a:t>
            </a:r>
            <a:r>
              <a:rPr lang="en-US" sz="1700" b="1" dirty="0" err="1">
                <a:solidFill>
                  <a:schemeClr val="bg1"/>
                </a:solidFill>
                <a:sym typeface="+mn-ea"/>
              </a:rPr>
              <a:t>Gangasagar</a:t>
            </a:r>
            <a:r>
              <a:rPr lang="en-US" sz="1700" b="1" dirty="0">
                <a:solidFill>
                  <a:schemeClr val="bg1"/>
                </a:solidFill>
                <a:sym typeface="+mn-ea"/>
              </a:rPr>
              <a:t> with Five Cells</a:t>
            </a:r>
          </a:p>
          <a:p>
            <a:pPr marL="342900" indent="-342900" algn="just">
              <a:buFont typeface="Wingdings" panose="05000000000000000000" charset="0"/>
              <a:buChar char="§"/>
            </a:pPr>
            <a:r>
              <a:rPr lang="en-US" sz="1700" b="1" u="sng" dirty="0" smtClean="0">
                <a:solidFill>
                  <a:schemeClr val="bg1"/>
                </a:solidFill>
              </a:rPr>
              <a:t>5G NIB with One </a:t>
            </a:r>
            <a:r>
              <a:rPr lang="en-US" sz="1700" b="1" u="sng" dirty="0">
                <a:solidFill>
                  <a:schemeClr val="bg1"/>
                </a:solidFill>
              </a:rPr>
              <a:t>Cell Use Case during  Short Stretch of Journey over Sea Water Channel:  </a:t>
            </a:r>
          </a:p>
          <a:p>
            <a:pPr algn="just"/>
            <a:r>
              <a:rPr lang="en-US" sz="1700" dirty="0">
                <a:solidFill>
                  <a:schemeClr val="bg1"/>
                </a:solidFill>
              </a:rPr>
              <a:t>AI enabled 5G Vessels with 5G URLLC Slice operational at </a:t>
            </a:r>
            <a:r>
              <a:rPr lang="en-US" sz="1700" dirty="0" err="1">
                <a:solidFill>
                  <a:schemeClr val="bg1"/>
                </a:solidFill>
              </a:rPr>
              <a:t>Gangasagar</a:t>
            </a:r>
            <a:r>
              <a:rPr lang="en-US" sz="1700" dirty="0">
                <a:solidFill>
                  <a:schemeClr val="bg1"/>
                </a:solidFill>
              </a:rPr>
              <a:t> Island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Three </a:t>
            </a:r>
            <a:r>
              <a:rPr lang="en-US" sz="1700" b="1" u="sng" dirty="0">
                <a:solidFill>
                  <a:schemeClr val="bg1"/>
                </a:solidFill>
              </a:rPr>
              <a:t>CELLs Use cases </a:t>
            </a:r>
            <a:r>
              <a:rPr lang="en-US" sz="1700" b="1" u="sng" dirty="0">
                <a:solidFill>
                  <a:schemeClr val="bg1"/>
                </a:solidFill>
                <a:sym typeface="+mn-ea"/>
              </a:rPr>
              <a:t>during  Long Stretch of Journey over Sea Water Channel: </a:t>
            </a:r>
            <a:r>
              <a:rPr lang="en-US" sz="1700" b="1" u="sng" dirty="0">
                <a:solidFill>
                  <a:schemeClr val="bg1"/>
                </a:solidFill>
              </a:rPr>
              <a:t>:</a:t>
            </a:r>
          </a:p>
          <a:p>
            <a:pPr algn="just"/>
            <a:r>
              <a:rPr lang="en-US" sz="1700" dirty="0">
                <a:solidFill>
                  <a:schemeClr val="bg1"/>
                </a:solidFill>
              </a:rPr>
              <a:t>Ensuring Service Continuity in Integrated Terrestrial and Non-Terrestrial Network (TN-NTN) and Use Cases in Water Vehicles with Infotainment, </a:t>
            </a:r>
            <a:r>
              <a:rPr lang="en-US" sz="1700" dirty="0" err="1">
                <a:solidFill>
                  <a:schemeClr val="bg1"/>
                </a:solidFill>
              </a:rPr>
              <a:t>IoT</a:t>
            </a:r>
            <a:r>
              <a:rPr lang="en-US" sz="1700" dirty="0">
                <a:solidFill>
                  <a:schemeClr val="bg1"/>
                </a:solidFill>
              </a:rPr>
              <a:t> and </a:t>
            </a:r>
            <a:r>
              <a:rPr lang="en-US" sz="1700" dirty="0" err="1">
                <a:solidFill>
                  <a:schemeClr val="bg1"/>
                </a:solidFill>
              </a:rPr>
              <a:t>IoV</a:t>
            </a:r>
            <a:r>
              <a:rPr lang="en-US" sz="1700" dirty="0">
                <a:solidFill>
                  <a:schemeClr val="bg1"/>
                </a:solidFill>
              </a:rPr>
              <a:t> services </a:t>
            </a:r>
          </a:p>
          <a:p>
            <a:pPr marL="342900" indent="-342900" algn="just">
              <a:buFont typeface="Wingdings" panose="05000000000000000000" charset="0"/>
              <a:buChar char="§"/>
            </a:pPr>
            <a:r>
              <a:rPr lang="en-US" sz="1700" b="1" u="sng" dirty="0">
                <a:solidFill>
                  <a:schemeClr val="bg1"/>
                </a:solidFill>
              </a:rPr>
              <a:t>5G NIB with </a:t>
            </a:r>
            <a:r>
              <a:rPr lang="en-US" sz="1700" b="1" u="sng" dirty="0" smtClean="0">
                <a:solidFill>
                  <a:schemeClr val="bg1"/>
                </a:solidFill>
              </a:rPr>
              <a:t>Five </a:t>
            </a:r>
            <a:r>
              <a:rPr lang="en-US" sz="1700" b="1" u="sng" dirty="0">
                <a:solidFill>
                  <a:schemeClr val="bg1"/>
                </a:solidFill>
              </a:rPr>
              <a:t>CELLs Use cases for above service extension </a:t>
            </a:r>
            <a:r>
              <a:rPr lang="en-US" sz="1700" b="1" u="sng" dirty="0">
                <a:solidFill>
                  <a:schemeClr val="bg1"/>
                </a:solidFill>
                <a:sym typeface="+mn-ea"/>
              </a:rPr>
              <a:t>at or nearby  areas surrounding </a:t>
            </a:r>
            <a:r>
              <a:rPr lang="en-US" sz="1700" b="1" u="sng" dirty="0" err="1">
                <a:solidFill>
                  <a:schemeClr val="bg1"/>
                </a:solidFill>
                <a:sym typeface="+mn-ea"/>
              </a:rPr>
              <a:t>Gangasagar</a:t>
            </a:r>
            <a:r>
              <a:rPr lang="en-US" sz="1700" b="1" u="sng" dirty="0">
                <a:solidFill>
                  <a:schemeClr val="bg1"/>
                </a:solidFill>
                <a:sym typeface="+mn-ea"/>
              </a:rPr>
              <a:t> Island</a:t>
            </a:r>
            <a:r>
              <a:rPr lang="en-US" sz="1700" b="1" u="sng" dirty="0">
                <a:solidFill>
                  <a:schemeClr val="bg1"/>
                </a:solidFill>
              </a:rPr>
              <a:t>:</a:t>
            </a:r>
          </a:p>
          <a:p>
            <a:pPr algn="just"/>
            <a:r>
              <a:rPr lang="en-US" sz="1700" dirty="0">
                <a:solidFill>
                  <a:schemeClr val="bg1"/>
                </a:solidFill>
              </a:rPr>
              <a:t>Design and Implementation of </a:t>
            </a:r>
            <a:r>
              <a:rPr lang="en-US" sz="1700" b="1" dirty="0">
                <a:solidFill>
                  <a:schemeClr val="bg1"/>
                </a:solidFill>
              </a:rPr>
              <a:t>5G-Advanced</a:t>
            </a:r>
            <a:r>
              <a:rPr lang="en-US" sz="1700" dirty="0">
                <a:solidFill>
                  <a:schemeClr val="bg1"/>
                </a:solidFill>
              </a:rPr>
              <a:t> </a:t>
            </a:r>
            <a:r>
              <a:rPr lang="en-US" sz="1700" b="1" dirty="0">
                <a:solidFill>
                  <a:schemeClr val="bg1"/>
                </a:solidFill>
              </a:rPr>
              <a:t>Infrastructure </a:t>
            </a:r>
            <a:r>
              <a:rPr lang="en-US" sz="1700" b="1" dirty="0" smtClean="0">
                <a:solidFill>
                  <a:schemeClr val="bg1"/>
                </a:solidFill>
              </a:rPr>
              <a:t>2.0 </a:t>
            </a:r>
            <a:r>
              <a:rPr lang="en-US" sz="1700" dirty="0" smtClean="0">
                <a:solidFill>
                  <a:schemeClr val="bg1"/>
                </a:solidFill>
              </a:rPr>
              <a:t>based </a:t>
            </a:r>
            <a:r>
              <a:rPr lang="en-US" sz="1700" dirty="0">
                <a:solidFill>
                  <a:schemeClr val="bg1"/>
                </a:solidFill>
              </a:rPr>
              <a:t>Private Network at  nearby  areas surrounding </a:t>
            </a:r>
            <a:r>
              <a:rPr lang="en-US" sz="1700" dirty="0" err="1">
                <a:solidFill>
                  <a:schemeClr val="bg1"/>
                </a:solidFill>
              </a:rPr>
              <a:t>Gangasagar</a:t>
            </a:r>
            <a:r>
              <a:rPr lang="en-US" sz="1700" dirty="0">
                <a:solidFill>
                  <a:schemeClr val="bg1"/>
                </a:solidFill>
              </a:rPr>
              <a:t> Island </a:t>
            </a:r>
            <a:endParaRPr lang="en-US" sz="1700" dirty="0" smtClean="0">
              <a:solidFill>
                <a:schemeClr val="bg1"/>
              </a:solidFill>
            </a:endParaRPr>
          </a:p>
          <a:p>
            <a:pPr algn="just"/>
            <a:endParaRPr lang="en-US" sz="1600" dirty="0">
              <a:solidFill>
                <a:schemeClr val="bg1"/>
              </a:solidFill>
            </a:endParaRPr>
          </a:p>
          <a:p>
            <a:endParaRPr lang="en-US" sz="2800" u="sng" dirty="0" smtClean="0">
              <a:solidFill>
                <a:schemeClr val="bg1"/>
              </a:solidFill>
            </a:endParaRPr>
          </a:p>
          <a:p>
            <a:pPr marL="457200" indent="-457200" algn="just">
              <a:buFont typeface="Wingdings" panose="05000000000000000000" pitchFamily="2" charset="2"/>
              <a:buChar char="q"/>
            </a:pPr>
            <a:endParaRPr lang="en-US" sz="2800" dirty="0" smtClean="0"/>
          </a:p>
          <a:p>
            <a:pPr marL="457200" indent="-457200" algn="just">
              <a:buFont typeface="Wingdings" panose="05000000000000000000" pitchFamily="2" charset="2"/>
              <a:buChar char="Ø"/>
            </a:pPr>
            <a:endParaRPr lang="en-US" sz="28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2000" y="315595"/>
            <a:ext cx="6096000" cy="521970"/>
          </a:xfrm>
          <a:prstGeom prst="rect">
            <a:avLst/>
          </a:prstGeom>
          <a:noFill/>
        </p:spPr>
        <p:txBody>
          <a:bodyPr wrap="square" rtlCol="0" anchor="t">
            <a:spAutoFit/>
          </a:bodyPr>
          <a:lstStyle/>
          <a:p>
            <a:r>
              <a:rPr lang="en-US" altLang="en-US" sz="2800" b="1" u="sng"/>
              <a:t>5G RAN Architecture</a:t>
            </a:r>
          </a:p>
        </p:txBody>
      </p:sp>
      <p:sp>
        <p:nvSpPr>
          <p:cNvPr id="3" name="Text Box 2"/>
          <p:cNvSpPr txBox="1"/>
          <p:nvPr/>
        </p:nvSpPr>
        <p:spPr>
          <a:xfrm>
            <a:off x="379095" y="837565"/>
            <a:ext cx="11119485" cy="4892675"/>
          </a:xfrm>
          <a:prstGeom prst="rect">
            <a:avLst/>
          </a:prstGeom>
          <a:noFill/>
        </p:spPr>
        <p:txBody>
          <a:bodyPr wrap="square" rtlCol="0" anchor="t">
            <a:spAutoFit/>
          </a:bodyPr>
          <a:lstStyle/>
          <a:p>
            <a:pPr algn="just"/>
            <a:r>
              <a:rPr lang="en-US" altLang="en-US" sz="2400"/>
              <a:t>The 5G RAN radio access architecture consists of two basic elements as follows:</a:t>
            </a:r>
          </a:p>
          <a:p>
            <a:pPr algn="just"/>
            <a:r>
              <a:rPr lang="en-US" altLang="en-US" sz="2400"/>
              <a:t>• Central Unit (CU), which is intended to handle relatively higher layers above the physical layer. The physical realization of CU could be either dedicated hardware or a </a:t>
            </a:r>
            <a:r>
              <a:rPr lang="en-US" altLang="en-US" sz="2400">
                <a:solidFill>
                  <a:srgbClr val="FF0000"/>
                </a:solidFill>
              </a:rPr>
              <a:t>radio-cloud type of implementation</a:t>
            </a:r>
            <a:r>
              <a:rPr lang="en-US" altLang="en-US" sz="2400"/>
              <a:t>. The CU is connected on one hand to the Distributed Unit (DU) and on the other hand to the 5G core network (Next Generation Core (NGC), as shown in Figure 5.5.</a:t>
            </a:r>
          </a:p>
          <a:p>
            <a:pPr algn="just"/>
            <a:r>
              <a:rPr lang="en-US" altLang="en-US" sz="2400"/>
              <a:t>• The DU, which is located on the </a:t>
            </a:r>
            <a:r>
              <a:rPr lang="en-US" altLang="en-US" sz="2400">
                <a:solidFill>
                  <a:srgbClr val="FF0000"/>
                </a:solidFill>
              </a:rPr>
              <a:t>cell site together with the antennas and the RF unit.</a:t>
            </a:r>
            <a:r>
              <a:rPr lang="en-US" altLang="en-US" sz="2400"/>
              <a:t>The DU is expected to handle especially</a:t>
            </a:r>
            <a:r>
              <a:rPr lang="en-US" altLang="en-US" sz="2400">
                <a:solidFill>
                  <a:srgbClr val="FF0000"/>
                </a:solidFill>
              </a:rPr>
              <a:t> time-critical processing </a:t>
            </a:r>
            <a:r>
              <a:rPr lang="en-US" altLang="en-US" sz="2400"/>
              <a:t>which does not tolerate too much delay to enable processing away from the cell site.</a:t>
            </a:r>
          </a:p>
          <a:p>
            <a:pPr algn="just"/>
            <a:endParaRPr lang="en-US" altLang="en-US" sz="2400"/>
          </a:p>
          <a:p>
            <a:pPr algn="just">
              <a:buFont typeface="Arial" panose="020B0604020202020204" pitchFamily="34" charset="0"/>
            </a:pPr>
            <a:r>
              <a:rPr lang="en-US" altLang="en-US" sz="2400"/>
              <a:t>In the considerations in 3GPP, the approach with RF only on the site (with antennas)has not been considered desirable due to the very high transmission requirements of sending IQ samples. </a:t>
            </a:r>
            <a:endParaRPr lang="en-US" sz="24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6815" y="463550"/>
            <a:ext cx="10324465" cy="59721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4690" y="379730"/>
            <a:ext cx="11117580" cy="602996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p:nvPr/>
        </p:nvGraphicFramePr>
        <p:xfrm>
          <a:off x="357505" y="368935"/>
          <a:ext cx="11518265" cy="6119495"/>
        </p:xfrm>
        <a:graphic>
          <a:graphicData uri="http://schemas.openxmlformats.org/presentationml/2006/ole">
            <mc:AlternateContent xmlns:mc="http://schemas.openxmlformats.org/markup-compatibility/2006">
              <mc:Choice xmlns:v="urn:schemas-microsoft-com:vml" Requires="v">
                <p:oleObj spid="_x0000_s1037" r:id="rId3" imgW="11058525" imgH="6115050" progId="Paint.Picture">
                  <p:embed/>
                </p:oleObj>
              </mc:Choice>
              <mc:Fallback>
                <p:oleObj r:id="rId3" imgW="11058525" imgH="6115050" progId="Paint.Picture">
                  <p:embed/>
                  <p:pic>
                    <p:nvPicPr>
                      <p:cNvPr id="0" name="Picture 7"/>
                      <p:cNvPicPr/>
                      <p:nvPr/>
                    </p:nvPicPr>
                    <p:blipFill>
                      <a:blip r:embed="rId4"/>
                      <a:stretch>
                        <a:fillRect/>
                      </a:stretch>
                    </p:blipFill>
                    <p:spPr>
                      <a:xfrm>
                        <a:off x="357505" y="368935"/>
                        <a:ext cx="11518265" cy="61194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171</TotalTime>
  <Words>3022</Words>
  <Application>Microsoft Office PowerPoint</Application>
  <PresentationFormat>Widescreen</PresentationFormat>
  <Paragraphs>196</Paragraphs>
  <Slides>26</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Arial</vt:lpstr>
      <vt:lpstr>Calibri</vt:lpstr>
      <vt:lpstr>Franklin Gothic Book</vt:lpstr>
      <vt:lpstr>Perpetua</vt:lpstr>
      <vt:lpstr>Wingdings</vt:lpstr>
      <vt:lpstr>Wingdings 2</vt:lpstr>
      <vt:lpstr>Equity</vt:lpstr>
      <vt:lpstr>Bitmap Image</vt:lpstr>
      <vt:lpstr>PowerPoint Presentation</vt:lpstr>
      <vt:lpstr>Motivation </vt:lpstr>
      <vt:lpstr>Motivation : INTER-OPERABILITY  among LARGE RACK 5G and NIBs and their  INTEGRATION solves major RAN Problems  </vt:lpstr>
      <vt:lpstr>Outline of Presentation</vt:lpstr>
      <vt:lpstr>Outline of Presentation</vt:lpstr>
      <vt:lpstr>PowerPoint Presentation</vt:lpstr>
      <vt:lpstr>PowerPoint Presentation</vt:lpstr>
      <vt:lpstr>PowerPoint Presentation</vt:lpstr>
      <vt:lpstr>PowerPoint Presentation</vt:lpstr>
      <vt:lpstr>PowerPoint Presentation</vt:lpstr>
      <vt:lpstr> </vt:lpstr>
      <vt:lpstr>Outline of Presentation</vt:lpstr>
      <vt:lpstr>PowerPoint Presentation</vt:lpstr>
      <vt:lpstr>Outline of Presentation</vt:lpstr>
      <vt:lpstr>PowerPoint Presentation</vt:lpstr>
      <vt:lpstr>Outline of Presentation</vt:lpstr>
      <vt:lpstr>PowerPoint Presentation</vt:lpstr>
      <vt:lpstr>PowerPoint Presentation</vt:lpstr>
      <vt:lpstr>PowerPoint Presentation</vt:lpstr>
      <vt:lpstr>PowerPoint Presentation</vt:lpstr>
      <vt:lpstr>PowerPoint Presentation</vt:lpstr>
      <vt:lpstr>Outline of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HP</cp:lastModifiedBy>
  <cp:revision>3089</cp:revision>
  <dcterms:created xsi:type="dcterms:W3CDTF">2021-05-27T04:26:00Z</dcterms:created>
  <dcterms:modified xsi:type="dcterms:W3CDTF">2025-03-03T08:18:56Z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ED7225B9666A4B8995D7B0A518CFA93A_13</vt:lpwstr>
  </property>
  <property fmtid="{D5CDD505-2E9C-101B-9397-08002B2CF9AE}" pid="4" name="KSOProductBuildVer">
    <vt:lpwstr>1033-12.2.0.20323</vt:lpwstr>
  </property>
</Properties>
</file>